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90" r:id="rId5"/>
    <p:sldId id="293" r:id="rId6"/>
    <p:sldId id="291" r:id="rId7"/>
    <p:sldId id="292" r:id="rId8"/>
    <p:sldId id="295" r:id="rId9"/>
    <p:sldId id="299" r:id="rId10"/>
    <p:sldId id="297" r:id="rId11"/>
    <p:sldId id="298" r:id="rId12"/>
    <p:sldId id="301" r:id="rId13"/>
    <p:sldId id="306" r:id="rId14"/>
    <p:sldId id="303" r:id="rId15"/>
    <p:sldId id="300" r:id="rId16"/>
    <p:sldId id="296" r:id="rId17"/>
    <p:sldId id="314" r:id="rId18"/>
    <p:sldId id="304" r:id="rId19"/>
    <p:sldId id="311" r:id="rId20"/>
    <p:sldId id="312" r:id="rId21"/>
    <p:sldId id="313" r:id="rId22"/>
    <p:sldId id="307" r:id="rId23"/>
    <p:sldId id="309" r:id="rId24"/>
    <p:sldId id="310" r:id="rId25"/>
    <p:sldId id="302" r:id="rId26"/>
    <p:sldId id="315" r:id="rId27"/>
    <p:sldId id="316" r:id="rId28"/>
    <p:sldId id="305" r:id="rId29"/>
    <p:sldId id="317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92020-8A6F-C64C-B8FD-34A9BB247185}" v="7" dt="2023-09-25T18:53:19.392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88853" autoAdjust="0"/>
  </p:normalViewPr>
  <p:slideViewPr>
    <p:cSldViewPr snapToGrid="0" showGuides="1">
      <p:cViewPr varScale="1">
        <p:scale>
          <a:sx n="156" d="100"/>
          <a:sy n="156" d="100"/>
        </p:scale>
        <p:origin x="21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20268"/>
    </p:cViewPr>
  </p:sorterViewPr>
  <p:notesViewPr>
    <p:cSldViewPr snapToGrid="0" showGuides="1">
      <p:cViewPr varScale="1">
        <p:scale>
          <a:sx n="60" d="100"/>
          <a:sy n="60" d="100"/>
        </p:scale>
        <p:origin x="338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25/09/2023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25/09/2023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1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79B60-1587-941E-A723-1C3CC5C0E0E2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1A09A-E74F-DDD9-A7A4-4FD32035ACF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 content ONLY. </a:t>
            </a:r>
            <a:br>
              <a:rPr lang="en-US" dirty="0"/>
            </a:br>
            <a:r>
              <a:rPr lang="en-US" dirty="0"/>
              <a:t>If text content appears outside of the grey placeholder please reduce the size of the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appears outside of grey placeholder please reduce the size of the font.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appears outside of grey placeholder please reduce the size of the font.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enter</a:t>
            </a:r>
            <a:br>
              <a:rPr lang="en-GB" dirty="0"/>
            </a:br>
            <a:r>
              <a:rPr lang="en-GB" dirty="0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enter</a:t>
            </a:r>
            <a:br>
              <a:rPr lang="en-GB" dirty="0"/>
            </a:br>
            <a:r>
              <a:rPr lang="en-GB" dirty="0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rm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rm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[The image can then be scaled within the frame by using the ‘Crop’ feature in the ‘Picture Format’ tab of the ribbon.</a:t>
            </a:r>
            <a:r>
              <a:rPr lang="en-US" dirty="0"/>
              <a:t>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489211"/>
                </a:lnTo>
                <a:lnTo>
                  <a:pt x="26638" y="1402309"/>
                </a:lnTo>
                <a:cubicBezTo>
                  <a:pt x="160159" y="1094053"/>
                  <a:pt x="469438" y="948270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US" dirty="0"/>
              <a:t>If text content appears too large please reduce the size of the font.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 dirty="0"/>
              <a:t>Click to edit subheading text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</a:t>
            </a:r>
            <a:r>
              <a:rPr lang="en-GB" dirty="0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C8841-B149-2334-AF59-5558F485A75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C205A4-821A-253A-297E-0360320A4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subtitle / presenter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2EFE5-F00A-570F-E85D-A9685EA918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 dirty="0"/>
              <a:t>Click to enter text content. </a:t>
            </a:r>
            <a:r>
              <a:rPr lang="en-US" dirty="0"/>
              <a:t>If text content appears too large please reduce the size of the font.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</a:t>
            </a:r>
            <a:br>
              <a:rPr lang="en-US" dirty="0"/>
            </a:br>
            <a:r>
              <a:rPr lang="en-US" dirty="0"/>
              <a:t>using the ‘Crop’ feature in the ‘Picture Format’ tab </a:t>
            </a:r>
            <a:br>
              <a:rPr lang="en-US" dirty="0"/>
            </a:br>
            <a:r>
              <a:rPr lang="en-US" dirty="0"/>
              <a:t>of the ribbon. Right click on image to add/edit alt text]</a:t>
            </a:r>
            <a:endParaRPr lang="en-GB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</a:t>
            </a:r>
            <a:br>
              <a:rPr lang="en-US" dirty="0"/>
            </a:br>
            <a:r>
              <a:rPr lang="en-US" dirty="0"/>
              <a:t>using the ‘Crop’ feature in the ‘Picture Format’ tab </a:t>
            </a:r>
            <a:br>
              <a:rPr lang="en-US" dirty="0"/>
            </a:br>
            <a:r>
              <a:rPr lang="en-US" dirty="0"/>
              <a:t>of the ribbon. Right click on image to add/edit alt text]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 dirty="0"/>
              <a:t>Click to enter text content. </a:t>
            </a:r>
            <a:r>
              <a:rPr lang="en-US" dirty="0"/>
              <a:t>If text content appears too large please reduce the size of the font.</a:t>
            </a:r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[Click here to insert image]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[</a:t>
            </a:r>
            <a:r>
              <a:rPr lang="en-US" dirty="0"/>
              <a:t>The image can then be scaled within the frame by using the ‘Crop’ feature in the ‘Picture Format’ tab of the ribbon. Right click on image to add/edit alt text]</a:t>
            </a:r>
            <a:endParaRPr lang="en-GB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 dirty="0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 dirty="0"/>
              <a:t>Click CHART icons to insert chart.</a:t>
            </a:r>
            <a:br>
              <a:rPr lang="en-GB" dirty="0"/>
            </a:br>
            <a:r>
              <a:rPr lang="en-US" dirty="0"/>
              <a:t>Please ensure your chart title, legend, x and y axis titles are minimum 12 </a:t>
            </a:r>
            <a:r>
              <a:rPr lang="en-US" dirty="0" err="1"/>
              <a:t>pt</a:t>
            </a:r>
            <a:r>
              <a:rPr lang="en-US" dirty="0"/>
              <a:t>, Arial black for accessibility.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 dirty="0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DECISION: To seek X’s [single point accountable decision maker] decision to implement A</a:t>
            </a:r>
            <a:br>
              <a:rPr lang="en-US" dirty="0"/>
            </a:br>
            <a:r>
              <a:rPr lang="en-US" dirty="0"/>
              <a:t>INPUT: To receive input to the proposed plan for B</a:t>
            </a:r>
            <a:br>
              <a:rPr lang="en-US" dirty="0"/>
            </a:br>
            <a:r>
              <a:rPr lang="en-US" dirty="0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rm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clear, focused objectives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decision, </a:t>
            </a:r>
            <a:br>
              <a:rPr lang="en-US" dirty="0"/>
            </a:br>
            <a:r>
              <a:rPr lang="en-US" dirty="0"/>
              <a:t>(ii) for input </a:t>
            </a:r>
            <a:br>
              <a:rPr lang="en-US" dirty="0"/>
            </a:br>
            <a:r>
              <a:rPr lang="en-US" dirty="0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F316B-6E9C-D66E-FE22-B1647791881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 dirty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4B35B0-1B56-815F-BA6C-0E89CBE6AA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insert date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B53D05A-F4B0-150E-FE9F-AB4DED2667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 dirty="0">
                <a:solidFill>
                  <a:schemeClr val="bg1"/>
                </a:solidFill>
              </a:rPr>
              <a:t>Do not use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layouts that appear </a:t>
            </a:r>
            <a:br>
              <a:rPr lang="en-GB" sz="9600" kern="0" dirty="0">
                <a:solidFill>
                  <a:schemeClr val="bg1"/>
                </a:solidFill>
              </a:rPr>
            </a:br>
            <a:r>
              <a:rPr lang="en-GB" sz="9600" kern="0" dirty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 dirty="0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clear, focused objectives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decision, </a:t>
            </a:r>
            <a:br>
              <a:rPr lang="en-US" dirty="0"/>
            </a:br>
            <a:r>
              <a:rPr lang="en-US" dirty="0"/>
              <a:t>(ii) for input </a:t>
            </a:r>
            <a:br>
              <a:rPr lang="en-US" dirty="0"/>
            </a:br>
            <a:r>
              <a:rPr lang="en-US" dirty="0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 dirty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DECISION: To seek X’s [single point accountable decision maker] decision to implement A</a:t>
            </a:r>
            <a:br>
              <a:rPr lang="en-US" dirty="0"/>
            </a:br>
            <a:r>
              <a:rPr lang="en-US" dirty="0"/>
              <a:t>INPUT: To receive input to the proposed plan for B</a:t>
            </a:r>
            <a:br>
              <a:rPr lang="en-US" dirty="0"/>
            </a:br>
            <a:r>
              <a:rPr lang="en-US" dirty="0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Does XXX have further input on the proposals set out or require additional information?</a:t>
            </a:r>
            <a:br>
              <a:rPr lang="en-US" dirty="0"/>
            </a:br>
            <a:r>
              <a:rPr lang="en-US" dirty="0"/>
              <a:t>Is XXX supportive of the recommendation to x, y, z?</a:t>
            </a:r>
            <a:br>
              <a:rPr lang="en-US" dirty="0"/>
            </a:br>
            <a:r>
              <a:rPr lang="en-US" dirty="0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 dirty="0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 dirty="0"/>
              <a:t>Agenda point 1, add text here.</a:t>
            </a:r>
            <a:br>
              <a:rPr lang="en-GB" dirty="0"/>
            </a:br>
            <a:r>
              <a:rPr lang="en-GB" dirty="0"/>
              <a:t>Agenda point 2, add text here.</a:t>
            </a:r>
            <a:br>
              <a:rPr lang="en-GB" dirty="0"/>
            </a:br>
            <a:r>
              <a:rPr lang="en-GB" dirty="0"/>
              <a:t>Agenda point 3, add text here.</a:t>
            </a:r>
            <a:br>
              <a:rPr lang="en-GB" dirty="0"/>
            </a:br>
            <a:r>
              <a:rPr lang="en-GB" dirty="0"/>
              <a:t>Agenda point 4, add text here.</a:t>
            </a:r>
            <a:br>
              <a:rPr lang="en-GB" dirty="0"/>
            </a:br>
            <a:r>
              <a:rPr lang="en-GB" dirty="0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outside of grey holder please reduce the size of the font.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 </a:t>
            </a:r>
            <a:br>
              <a:rPr lang="en-US" dirty="0"/>
            </a:br>
            <a:r>
              <a:rPr lang="en-US" dirty="0"/>
              <a:t>If text content appears too large please reduce the size of this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 dirty="0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 dirty="0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TEXT content ONLY. </a:t>
            </a:r>
            <a:br>
              <a:rPr lang="en-US" dirty="0"/>
            </a:br>
            <a:r>
              <a:rPr lang="en-US" dirty="0"/>
              <a:t>If text content appears outside of the grey placeholder please reduce the size of the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enter TEXT content ONLY.</a:t>
            </a:r>
            <a:br>
              <a:rPr lang="en-US" dirty="0"/>
            </a:br>
            <a:r>
              <a:rPr lang="en-US" dirty="0"/>
              <a:t>If text content appears too large please reduce the size of the font.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 dirty="0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GB" dirty="0"/>
              <a:t>Click to enter text content.</a:t>
            </a:r>
            <a:br>
              <a:rPr lang="en-GB" dirty="0"/>
            </a:br>
            <a:r>
              <a:rPr lang="en-GB" dirty="0"/>
              <a:t>To increase bullet level, select your text &gt; press ‘Tab’.</a:t>
            </a:r>
            <a:br>
              <a:rPr lang="en-GB" dirty="0"/>
            </a:br>
            <a:r>
              <a:rPr lang="en-GB" dirty="0"/>
              <a:t>To decrease bullet level, select your text &gt; press ‘Shift’ + ‘Tab’.</a:t>
            </a:r>
            <a:br>
              <a:rPr lang="en-GB" dirty="0"/>
            </a:br>
            <a:r>
              <a:rPr lang="en-GB" dirty="0"/>
              <a:t>To remove bullet levels, select your text &gt; right click &gt; press ‘bullets’.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  <a:p>
            <a:pPr lvl="4"/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78" r:id="rId28"/>
    <p:sldLayoutId id="2147483762" r:id="rId29"/>
    <p:sldLayoutId id="2147483764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E0B7D0-DD1E-4231-7D2C-7714B63F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Speed - </a:t>
            </a:r>
            <a:r>
              <a:rPr lang="en-US" dirty="0" err="1"/>
              <a:t>AccelerateR-ing</a:t>
            </a:r>
            <a:r>
              <a:rPr lang="en-US" dirty="0"/>
              <a:t> R Adoption in GSK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8488486-3F0D-CC4F-3D94-6FC85EE6C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 Arancibia</a:t>
            </a:r>
          </a:p>
        </p:txBody>
      </p:sp>
    </p:spTree>
    <p:extLst>
      <p:ext uri="{BB962C8B-B14F-4D97-AF65-F5344CB8AC3E}">
        <p14:creationId xmlns:p14="http://schemas.microsoft.com/office/powerpoint/2010/main" val="29010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816A-0C31-2160-CF0B-B61FC417DBDA}"/>
              </a:ext>
            </a:extLst>
          </p:cNvPr>
          <p:cNvSpPr txBox="1"/>
          <p:nvPr/>
        </p:nvSpPr>
        <p:spPr>
          <a:xfrm>
            <a:off x="2858190" y="2729715"/>
            <a:ext cx="6475620" cy="139857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Learning a huge number of new things as part of R Training</a:t>
            </a:r>
          </a:p>
        </p:txBody>
      </p:sp>
    </p:spTree>
    <p:extLst>
      <p:ext uri="{BB962C8B-B14F-4D97-AF65-F5344CB8AC3E}">
        <p14:creationId xmlns:p14="http://schemas.microsoft.com/office/powerpoint/2010/main" val="297770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816A-0C31-2160-CF0B-B61FC417DBDA}"/>
              </a:ext>
            </a:extLst>
          </p:cNvPr>
          <p:cNvSpPr txBox="1"/>
          <p:nvPr/>
        </p:nvSpPr>
        <p:spPr>
          <a:xfrm>
            <a:off x="2858190" y="2713566"/>
            <a:ext cx="6475620" cy="143086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Proposed a change to the Biostatistics Leadership Team</a:t>
            </a:r>
          </a:p>
        </p:txBody>
      </p:sp>
    </p:spTree>
    <p:extLst>
      <p:ext uri="{BB962C8B-B14F-4D97-AF65-F5344CB8AC3E}">
        <p14:creationId xmlns:p14="http://schemas.microsoft.com/office/powerpoint/2010/main" val="26879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6" name="top-gun-maverick-take-off.mp4">
            <a:hlinkClick r:id="" action="ppaction://media"/>
            <a:extLst>
              <a:ext uri="{FF2B5EF4-FFF2-40B4-BE49-F238E27FC236}">
                <a16:creationId xmlns:a16="http://schemas.microsoft.com/office/drawing/2014/main" id="{7BD8181D-1905-CB5E-B309-78B5BDB8B60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73.90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60951" y="1539237"/>
            <a:ext cx="5564337" cy="3112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5FC098-0BEC-96E4-ED4C-DD8E7A42FBEC}"/>
              </a:ext>
            </a:extLst>
          </p:cNvPr>
          <p:cNvSpPr txBox="1"/>
          <p:nvPr/>
        </p:nvSpPr>
        <p:spPr>
          <a:xfrm>
            <a:off x="366712" y="1319104"/>
            <a:ext cx="5935318" cy="370163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/>
          </a:bodyPr>
          <a:lstStyle/>
          <a:p>
            <a:r>
              <a:rPr lang="en-US" b="1" dirty="0"/>
              <a:t>No more classes. Move all our training into on demand training and documentation.</a:t>
            </a:r>
          </a:p>
          <a:p>
            <a:endParaRPr lang="en-US" sz="2400" b="1" dirty="0"/>
          </a:p>
          <a:p>
            <a:r>
              <a:rPr lang="en-US" b="1" dirty="0"/>
              <a:t>Created a small agile pod that sits side by side with study teams to train them on R.</a:t>
            </a:r>
          </a:p>
          <a:p>
            <a:endParaRPr lang="en-US" b="1" dirty="0"/>
          </a:p>
          <a:p>
            <a:r>
              <a:rPr lang="en-US" b="1" dirty="0"/>
              <a:t>Agile Pod is focused on supporting and mentoring individuals in Biostatistics.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3660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BB1E5-ADD7-4210-1739-EA28581D9860}"/>
              </a:ext>
            </a:extLst>
          </p:cNvPr>
          <p:cNvSpPr/>
          <p:nvPr/>
        </p:nvSpPr>
        <p:spPr bwMode="auto">
          <a:xfrm>
            <a:off x="-69574" y="0"/>
            <a:ext cx="12261574" cy="685800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E07F3-CD7D-BF3E-CEA7-DAF231068329}"/>
              </a:ext>
            </a:extLst>
          </p:cNvPr>
          <p:cNvSpPr txBox="1"/>
          <p:nvPr/>
        </p:nvSpPr>
        <p:spPr>
          <a:xfrm>
            <a:off x="2861641" y="2693504"/>
            <a:ext cx="6468717" cy="147099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8000" b="1" dirty="0" err="1">
                <a:solidFill>
                  <a:schemeClr val="bg1"/>
                </a:solidFill>
              </a:rPr>
              <a:t>AccelerateR</a:t>
            </a:r>
            <a:endParaRPr lang="en-US" sz="8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4479F-7801-B46E-B2BE-A32694AB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332" y="5142534"/>
            <a:ext cx="1269956" cy="147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6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AE2E7-070C-FD7F-DC0E-6BEF53EB344D}"/>
              </a:ext>
            </a:extLst>
          </p:cNvPr>
          <p:cNvGrpSpPr/>
          <p:nvPr/>
        </p:nvGrpSpPr>
        <p:grpSpPr>
          <a:xfrm>
            <a:off x="943240" y="754233"/>
            <a:ext cx="10305520" cy="464206"/>
            <a:chOff x="566715" y="1225593"/>
            <a:chExt cx="8078132" cy="273844"/>
          </a:xfrm>
          <a:solidFill>
            <a:schemeClr val="tx2"/>
          </a:solidFill>
        </p:grpSpPr>
        <p:sp>
          <p:nvSpPr>
            <p:cNvPr id="6" name="Arrow: Chevron 8">
              <a:extLst>
                <a:ext uri="{FF2B5EF4-FFF2-40B4-BE49-F238E27FC236}">
                  <a16:creationId xmlns:a16="http://schemas.microsoft.com/office/drawing/2014/main" id="{9569B5A7-9CDF-B243-356B-D546F0777953}"/>
                </a:ext>
              </a:extLst>
            </p:cNvPr>
            <p:cNvSpPr/>
            <p:nvPr/>
          </p:nvSpPr>
          <p:spPr bwMode="auto">
            <a:xfrm>
              <a:off x="566715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Pre-requisites</a:t>
              </a:r>
            </a:p>
          </p:txBody>
        </p:sp>
        <p:sp>
          <p:nvSpPr>
            <p:cNvPr id="7" name="Arrow: Chevron 9">
              <a:extLst>
                <a:ext uri="{FF2B5EF4-FFF2-40B4-BE49-F238E27FC236}">
                  <a16:creationId xmlns:a16="http://schemas.microsoft.com/office/drawing/2014/main" id="{4191C805-0A21-0B53-AF63-39459B2F3C23}"/>
                </a:ext>
              </a:extLst>
            </p:cNvPr>
            <p:cNvSpPr/>
            <p:nvPr/>
          </p:nvSpPr>
          <p:spPr bwMode="auto">
            <a:xfrm>
              <a:off x="2586248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On Boarding</a:t>
              </a: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67FACFE5-04C9-CDA0-02E0-E0302BA0FB94}"/>
                </a:ext>
              </a:extLst>
            </p:cNvPr>
            <p:cNvSpPr/>
            <p:nvPr/>
          </p:nvSpPr>
          <p:spPr bwMode="auto">
            <a:xfrm>
              <a:off x="4605781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Deliver</a:t>
              </a:r>
            </a:p>
          </p:txBody>
        </p:sp>
        <p:sp>
          <p:nvSpPr>
            <p:cNvPr id="10" name="Arrow: Chevron 11">
              <a:extLst>
                <a:ext uri="{FF2B5EF4-FFF2-40B4-BE49-F238E27FC236}">
                  <a16:creationId xmlns:a16="http://schemas.microsoft.com/office/drawing/2014/main" id="{E6C019BD-8949-F427-3FFB-74AC692487FC}"/>
                </a:ext>
              </a:extLst>
            </p:cNvPr>
            <p:cNvSpPr/>
            <p:nvPr/>
          </p:nvSpPr>
          <p:spPr bwMode="auto">
            <a:xfrm>
              <a:off x="6625314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</a:rPr>
                <a:t>Close Out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8CE8F-DCB7-83CA-6E50-2BAD790DA4E6}"/>
              </a:ext>
            </a:extLst>
          </p:cNvPr>
          <p:cNvSpPr/>
          <p:nvPr/>
        </p:nvSpPr>
        <p:spPr>
          <a:xfrm>
            <a:off x="943240" y="3708124"/>
            <a:ext cx="10305520" cy="2188477"/>
          </a:xfrm>
          <a:prstGeom prst="rect">
            <a:avLst/>
          </a:prstGeom>
          <a:solidFill>
            <a:schemeClr val="bg2">
              <a:lumMod val="20000"/>
              <a:lumOff val="80000"/>
              <a:alpha val="68000"/>
            </a:schemeClr>
          </a:solidFill>
          <a:ln w="19050">
            <a:solidFill>
              <a:schemeClr val="bg2">
                <a:alpha val="4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A2082-54A0-A076-FD39-ABF50FA78C55}"/>
              </a:ext>
            </a:extLst>
          </p:cNvPr>
          <p:cNvSpPr/>
          <p:nvPr/>
        </p:nvSpPr>
        <p:spPr>
          <a:xfrm rot="16200000">
            <a:off x="76328" y="4418453"/>
            <a:ext cx="1061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Impac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A9BB0-F3D3-A324-743B-A6CD0E3C1160}"/>
              </a:ext>
            </a:extLst>
          </p:cNvPr>
          <p:cNvSpPr/>
          <p:nvPr/>
        </p:nvSpPr>
        <p:spPr>
          <a:xfrm>
            <a:off x="943240" y="1283512"/>
            <a:ext cx="10305520" cy="2308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ability to analyze…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B1BE-EC13-A238-B697-B8B9D360A717}"/>
              </a:ext>
            </a:extLst>
          </p:cNvPr>
          <p:cNvSpPr txBox="1"/>
          <p:nvPr/>
        </p:nvSpPr>
        <p:spPr>
          <a:xfrm>
            <a:off x="1090694" y="1484372"/>
            <a:ext cx="241357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Users request system access: e.g. </a:t>
            </a:r>
            <a:r>
              <a:rPr lang="en-US" sz="1600" b="1" dirty="0"/>
              <a:t>GitHub, </a:t>
            </a:r>
          </a:p>
          <a:p>
            <a:pPr>
              <a:buClr>
                <a:schemeClr val="tx1"/>
              </a:buClr>
            </a:pPr>
            <a:r>
              <a:rPr lang="en-US" sz="1600" b="1" dirty="0"/>
              <a:t>   SCE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Complete on-demand training </a:t>
            </a:r>
            <a:r>
              <a:rPr lang="en-US" sz="1600" b="1" dirty="0"/>
              <a:t>Intro to R </a:t>
            </a:r>
            <a:r>
              <a:rPr lang="en-US" sz="1600" dirty="0"/>
              <a:t> </a:t>
            </a:r>
            <a:endParaRPr lang="en-US" sz="1600" dirty="0">
              <a:cs typeface="Arial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Availability and engagement of team</a:t>
            </a:r>
          </a:p>
          <a:p>
            <a:pPr>
              <a:buClr>
                <a:schemeClr val="tx1"/>
              </a:buClr>
            </a:pPr>
            <a:endParaRPr lang="en-US" sz="1600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30A8-FE5D-EC1B-F19D-B5BE28D1594B}"/>
              </a:ext>
            </a:extLst>
          </p:cNvPr>
          <p:cNvSpPr txBox="1"/>
          <p:nvPr/>
        </p:nvSpPr>
        <p:spPr>
          <a:xfrm>
            <a:off x="3756052" y="1484372"/>
            <a:ext cx="207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</a:t>
            </a:r>
            <a:r>
              <a:rPr lang="en-US" sz="1600" b="1" dirty="0"/>
              <a:t>GitHub</a:t>
            </a:r>
            <a:r>
              <a:rPr lang="en-US" sz="1600" dirty="0"/>
              <a:t> ways of working and </a:t>
            </a:r>
            <a:r>
              <a:rPr lang="en-US" sz="1600" b="1" dirty="0"/>
              <a:t>delivery specific R Packages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</a:t>
            </a:r>
            <a:r>
              <a:rPr lang="en-US" sz="1600" b="1" dirty="0"/>
              <a:t>Agile and Agile ways of working</a:t>
            </a:r>
          </a:p>
          <a:p>
            <a:pPr>
              <a:buClr>
                <a:schemeClr val="tx1"/>
              </a:buClr>
            </a:pP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E1494-5E30-6BBC-AEAC-76AB3F588767}"/>
              </a:ext>
            </a:extLst>
          </p:cNvPr>
          <p:cNvSpPr txBox="1"/>
          <p:nvPr/>
        </p:nvSpPr>
        <p:spPr>
          <a:xfrm>
            <a:off x="6232836" y="1484372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Four two-week sprints </a:t>
            </a:r>
            <a:r>
              <a:rPr lang="en-US" sz="1600" dirty="0"/>
              <a:t>to deliver on agreed upon backlog of activities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Technical support for R programming and tools</a:t>
            </a:r>
            <a:endParaRPr lang="en-US" sz="1600" dirty="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BC0F3-103B-3536-3DD7-1D219A0A46F4}"/>
              </a:ext>
            </a:extLst>
          </p:cNvPr>
          <p:cNvSpPr txBox="1"/>
          <p:nvPr/>
        </p:nvSpPr>
        <p:spPr>
          <a:xfrm>
            <a:off x="8871067" y="1483204"/>
            <a:ext cx="25796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Documentation of processes </a:t>
            </a:r>
            <a:r>
              <a:rPr lang="en-US" sz="1600" b="1" dirty="0"/>
              <a:t>including example code and templates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Further support for continued use of Agile</a:t>
            </a:r>
            <a:endParaRPr lang="en-US" sz="1600" b="1" dirty="0">
              <a:cs typeface="Arial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5E538-0102-A230-BDDE-870CBF6041C2}"/>
              </a:ext>
            </a:extLst>
          </p:cNvPr>
          <p:cNvSpPr txBox="1"/>
          <p:nvPr/>
        </p:nvSpPr>
        <p:spPr>
          <a:xfrm>
            <a:off x="1095242" y="3798858"/>
            <a:ext cx="2263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Study teams familiarize themselves with new technologies that are being </a:t>
            </a:r>
            <a:r>
              <a:rPr lang="en-US" sz="1600" b="1" dirty="0"/>
              <a:t>adopted by Biostatistics 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EDEE8-8E59-B1E3-3C94-FD69161CE3B9}"/>
              </a:ext>
            </a:extLst>
          </p:cNvPr>
          <p:cNvSpPr txBox="1"/>
          <p:nvPr/>
        </p:nvSpPr>
        <p:spPr>
          <a:xfrm>
            <a:off x="3756052" y="3792696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Technologies and process provide ability to </a:t>
            </a:r>
            <a:r>
              <a:rPr lang="en-US" sz="1600" b="1" dirty="0"/>
              <a:t>speed up delivery process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Facilitates </a:t>
            </a:r>
            <a:r>
              <a:rPr lang="en-US" sz="1600" b="1" dirty="0"/>
              <a:t>code reproducibility </a:t>
            </a:r>
            <a:r>
              <a:rPr lang="en-US" sz="1600" dirty="0"/>
              <a:t>and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AC32-2704-9DD8-8C68-A4A12FF81EA1}"/>
              </a:ext>
            </a:extLst>
          </p:cNvPr>
          <p:cNvSpPr txBox="1"/>
          <p:nvPr/>
        </p:nvSpPr>
        <p:spPr>
          <a:xfrm>
            <a:off x="6232836" y="3798858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/>
              <a:t>Delivery logic and </a:t>
            </a:r>
            <a:r>
              <a:rPr lang="en-US" sz="1600" b="1"/>
              <a:t>template creation is transferrable </a:t>
            </a:r>
            <a:r>
              <a:rPr lang="en-US" sz="1600"/>
              <a:t>between studies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/>
              <a:t>Code is </a:t>
            </a:r>
            <a:r>
              <a:rPr lang="en-US" sz="1600" b="1"/>
              <a:t>repeatable and quality is consistent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FD1FD-CEA5-7E49-5D2A-41DF5AEDC117}"/>
              </a:ext>
            </a:extLst>
          </p:cNvPr>
          <p:cNvSpPr txBox="1"/>
          <p:nvPr/>
        </p:nvSpPr>
        <p:spPr>
          <a:xfrm>
            <a:off x="8871067" y="3792696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Support better </a:t>
            </a:r>
            <a:r>
              <a:rPr lang="en-US" sz="1600" b="1" dirty="0"/>
              <a:t>program management</a:t>
            </a:r>
            <a:r>
              <a:rPr lang="en-US" sz="1600" dirty="0"/>
              <a:t> and</a:t>
            </a:r>
            <a:r>
              <a:rPr lang="en-US" sz="1600" b="1" dirty="0"/>
              <a:t> rapid identification of delivery bottlenecks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BB59D-150E-265A-C91C-4AED8E4C03AE}"/>
              </a:ext>
            </a:extLst>
          </p:cNvPr>
          <p:cNvSpPr txBox="1"/>
          <p:nvPr/>
        </p:nvSpPr>
        <p:spPr>
          <a:xfrm>
            <a:off x="6488906" y="1021448"/>
            <a:ext cx="0" cy="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73112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AE2E7-070C-FD7F-DC0E-6BEF53EB344D}"/>
              </a:ext>
            </a:extLst>
          </p:cNvPr>
          <p:cNvGrpSpPr/>
          <p:nvPr/>
        </p:nvGrpSpPr>
        <p:grpSpPr>
          <a:xfrm>
            <a:off x="1101365" y="1008233"/>
            <a:ext cx="10305520" cy="464206"/>
            <a:chOff x="566715" y="1225593"/>
            <a:chExt cx="8078132" cy="273844"/>
          </a:xfrm>
          <a:solidFill>
            <a:schemeClr val="tx2"/>
          </a:solidFill>
        </p:grpSpPr>
        <p:sp>
          <p:nvSpPr>
            <p:cNvPr id="6" name="Arrow: Chevron 8">
              <a:extLst>
                <a:ext uri="{FF2B5EF4-FFF2-40B4-BE49-F238E27FC236}">
                  <a16:creationId xmlns:a16="http://schemas.microsoft.com/office/drawing/2014/main" id="{9569B5A7-9CDF-B243-356B-D546F0777953}"/>
                </a:ext>
              </a:extLst>
            </p:cNvPr>
            <p:cNvSpPr/>
            <p:nvPr/>
          </p:nvSpPr>
          <p:spPr bwMode="auto">
            <a:xfrm>
              <a:off x="566715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Pre-requisites</a:t>
              </a:r>
            </a:p>
          </p:txBody>
        </p:sp>
        <p:sp>
          <p:nvSpPr>
            <p:cNvPr id="7" name="Arrow: Chevron 9">
              <a:extLst>
                <a:ext uri="{FF2B5EF4-FFF2-40B4-BE49-F238E27FC236}">
                  <a16:creationId xmlns:a16="http://schemas.microsoft.com/office/drawing/2014/main" id="{4191C805-0A21-0B53-AF63-39459B2F3C23}"/>
                </a:ext>
              </a:extLst>
            </p:cNvPr>
            <p:cNvSpPr/>
            <p:nvPr/>
          </p:nvSpPr>
          <p:spPr bwMode="auto">
            <a:xfrm>
              <a:off x="2586248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On Boarding</a:t>
              </a: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67FACFE5-04C9-CDA0-02E0-E0302BA0FB94}"/>
                </a:ext>
              </a:extLst>
            </p:cNvPr>
            <p:cNvSpPr/>
            <p:nvPr/>
          </p:nvSpPr>
          <p:spPr bwMode="auto">
            <a:xfrm>
              <a:off x="4605781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Deliver</a:t>
              </a:r>
            </a:p>
          </p:txBody>
        </p:sp>
        <p:sp>
          <p:nvSpPr>
            <p:cNvPr id="10" name="Arrow: Chevron 11">
              <a:extLst>
                <a:ext uri="{FF2B5EF4-FFF2-40B4-BE49-F238E27FC236}">
                  <a16:creationId xmlns:a16="http://schemas.microsoft.com/office/drawing/2014/main" id="{E6C019BD-8949-F427-3FFB-74AC692487FC}"/>
                </a:ext>
              </a:extLst>
            </p:cNvPr>
            <p:cNvSpPr/>
            <p:nvPr/>
          </p:nvSpPr>
          <p:spPr bwMode="auto">
            <a:xfrm>
              <a:off x="6625314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</a:rPr>
                <a:t>Close Out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8CE8F-DCB7-83CA-6E50-2BAD790DA4E6}"/>
              </a:ext>
            </a:extLst>
          </p:cNvPr>
          <p:cNvSpPr/>
          <p:nvPr/>
        </p:nvSpPr>
        <p:spPr>
          <a:xfrm>
            <a:off x="1101365" y="3962124"/>
            <a:ext cx="10305520" cy="2188477"/>
          </a:xfrm>
          <a:prstGeom prst="rect">
            <a:avLst/>
          </a:prstGeom>
          <a:solidFill>
            <a:schemeClr val="bg2">
              <a:lumMod val="20000"/>
              <a:lumOff val="80000"/>
              <a:alpha val="68000"/>
            </a:schemeClr>
          </a:solidFill>
          <a:ln w="19050">
            <a:solidFill>
              <a:schemeClr val="bg2">
                <a:alpha val="4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A2082-54A0-A076-FD39-ABF50FA78C55}"/>
              </a:ext>
            </a:extLst>
          </p:cNvPr>
          <p:cNvSpPr/>
          <p:nvPr/>
        </p:nvSpPr>
        <p:spPr>
          <a:xfrm rot="16200000">
            <a:off x="234453" y="4672453"/>
            <a:ext cx="1061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Impac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A9BB0-F3D3-A324-743B-A6CD0E3C1160}"/>
              </a:ext>
            </a:extLst>
          </p:cNvPr>
          <p:cNvSpPr/>
          <p:nvPr/>
        </p:nvSpPr>
        <p:spPr>
          <a:xfrm>
            <a:off x="1101365" y="1537512"/>
            <a:ext cx="10305520" cy="2308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ability to analyze…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B1BE-EC13-A238-B697-B8B9D360A717}"/>
              </a:ext>
            </a:extLst>
          </p:cNvPr>
          <p:cNvSpPr txBox="1"/>
          <p:nvPr/>
        </p:nvSpPr>
        <p:spPr>
          <a:xfrm>
            <a:off x="1248819" y="1738372"/>
            <a:ext cx="241357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Users request system access: e.g. </a:t>
            </a:r>
            <a:r>
              <a:rPr lang="en-US" sz="1600" b="1" dirty="0"/>
              <a:t>GitHub, </a:t>
            </a:r>
          </a:p>
          <a:p>
            <a:pPr>
              <a:buClr>
                <a:schemeClr val="tx1"/>
              </a:buClr>
            </a:pPr>
            <a:r>
              <a:rPr lang="en-US" sz="1600" b="1" dirty="0"/>
              <a:t>   SCE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Complete on-demand training </a:t>
            </a:r>
            <a:r>
              <a:rPr lang="en-US" sz="1600" b="1" dirty="0"/>
              <a:t>Intro to R </a:t>
            </a:r>
            <a:r>
              <a:rPr lang="en-US" sz="1600" dirty="0"/>
              <a:t> </a:t>
            </a:r>
            <a:endParaRPr lang="en-US" sz="1600" dirty="0">
              <a:cs typeface="Arial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cs typeface="Arial"/>
              </a:rPr>
              <a:t>Availability and engagement of team</a:t>
            </a:r>
          </a:p>
          <a:p>
            <a:pPr>
              <a:buClr>
                <a:schemeClr val="tx1"/>
              </a:buClr>
            </a:pPr>
            <a:endParaRPr lang="en-US" sz="1600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30A8-FE5D-EC1B-F19D-B5BE28D1594B}"/>
              </a:ext>
            </a:extLst>
          </p:cNvPr>
          <p:cNvSpPr txBox="1"/>
          <p:nvPr/>
        </p:nvSpPr>
        <p:spPr>
          <a:xfrm>
            <a:off x="3914177" y="1738372"/>
            <a:ext cx="207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GitHub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ways of working and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delivery specific R Packages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Agile and Agile ways of working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E1494-5E30-6BBC-AEAC-76AB3F588767}"/>
              </a:ext>
            </a:extLst>
          </p:cNvPr>
          <p:cNvSpPr txBox="1"/>
          <p:nvPr/>
        </p:nvSpPr>
        <p:spPr>
          <a:xfrm>
            <a:off x="6390961" y="1738372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Four two-week sprints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to deliver on agreed upon backlog of activities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Technical support for R programming and tools</a:t>
            </a:r>
            <a:endParaRPr lang="en-US" sz="16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BC0F3-103B-3536-3DD7-1D219A0A46F4}"/>
              </a:ext>
            </a:extLst>
          </p:cNvPr>
          <p:cNvSpPr txBox="1"/>
          <p:nvPr/>
        </p:nvSpPr>
        <p:spPr>
          <a:xfrm>
            <a:off x="9029192" y="1737204"/>
            <a:ext cx="25796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Documentation of processes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including example code and templates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Further support for continued use of Agile</a:t>
            </a:r>
            <a:endParaRPr lang="en-US" sz="1600" b="1" dirty="0">
              <a:solidFill>
                <a:schemeClr val="bg1">
                  <a:lumMod val="8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5E538-0102-A230-BDDE-870CBF6041C2}"/>
              </a:ext>
            </a:extLst>
          </p:cNvPr>
          <p:cNvSpPr txBox="1"/>
          <p:nvPr/>
        </p:nvSpPr>
        <p:spPr>
          <a:xfrm>
            <a:off x="1253367" y="4052858"/>
            <a:ext cx="2263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Study teams familiarize themselves with new technologies that are being </a:t>
            </a:r>
            <a:r>
              <a:rPr lang="en-US" sz="1600" b="1" dirty="0"/>
              <a:t>adopted by Biostatistics 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EDEE8-8E59-B1E3-3C94-FD69161CE3B9}"/>
              </a:ext>
            </a:extLst>
          </p:cNvPr>
          <p:cNvSpPr txBox="1"/>
          <p:nvPr/>
        </p:nvSpPr>
        <p:spPr>
          <a:xfrm>
            <a:off x="3914177" y="4046696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Technologies and process provide ability to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speed up delivery process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Facilitates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code reproducibility 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and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AC32-2704-9DD8-8C68-A4A12FF81EA1}"/>
              </a:ext>
            </a:extLst>
          </p:cNvPr>
          <p:cNvSpPr txBox="1"/>
          <p:nvPr/>
        </p:nvSpPr>
        <p:spPr>
          <a:xfrm>
            <a:off x="6390961" y="4052858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Delivery logic and </a:t>
            </a:r>
            <a:r>
              <a:rPr lang="en-US" sz="1600" b="1">
                <a:solidFill>
                  <a:schemeClr val="bg1">
                    <a:lumMod val="85000"/>
                  </a:schemeClr>
                </a:solidFill>
              </a:rPr>
              <a:t>template creation is transferrable 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between studies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Code is </a:t>
            </a:r>
            <a:r>
              <a:rPr lang="en-US" sz="1600" b="1">
                <a:solidFill>
                  <a:schemeClr val="bg1">
                    <a:lumMod val="85000"/>
                  </a:schemeClr>
                </a:solidFill>
              </a:rPr>
              <a:t>repeatable and quality is consistent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FD1FD-CEA5-7E49-5D2A-41DF5AEDC117}"/>
              </a:ext>
            </a:extLst>
          </p:cNvPr>
          <p:cNvSpPr txBox="1"/>
          <p:nvPr/>
        </p:nvSpPr>
        <p:spPr>
          <a:xfrm>
            <a:off x="9029192" y="4046696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Support better 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program management</a:t>
            </a: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 and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 rapid identification of delivery bottlenecks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85000"/>
                </a:schemeClr>
              </a:solidFill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BB59D-150E-265A-C91C-4AED8E4C03AE}"/>
              </a:ext>
            </a:extLst>
          </p:cNvPr>
          <p:cNvSpPr txBox="1"/>
          <p:nvPr/>
        </p:nvSpPr>
        <p:spPr>
          <a:xfrm>
            <a:off x="6647031" y="1275448"/>
            <a:ext cx="0" cy="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pic>
        <p:nvPicPr>
          <p:cNvPr id="29" name="Graphic 28" descr="Walk with solid fill">
            <a:extLst>
              <a:ext uri="{FF2B5EF4-FFF2-40B4-BE49-F238E27FC236}">
                <a16:creationId xmlns:a16="http://schemas.microsoft.com/office/drawing/2014/main" id="{BC7B786E-64B3-4D65-533D-2B3F844FD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492" y="123950"/>
            <a:ext cx="803311" cy="80331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2FC08D-89FA-3C85-6B23-1436BB8DE4E1}"/>
              </a:ext>
            </a:extLst>
          </p:cNvPr>
          <p:cNvSpPr/>
          <p:nvPr/>
        </p:nvSpPr>
        <p:spPr bwMode="auto">
          <a:xfrm>
            <a:off x="1062237" y="927261"/>
            <a:ext cx="2615508" cy="5295739"/>
          </a:xfrm>
          <a:prstGeom prst="rect">
            <a:avLst/>
          </a:prstGeom>
          <a:noFill/>
          <a:ln w="38100">
            <a:solidFill>
              <a:schemeClr val="accent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AE2E7-070C-FD7F-DC0E-6BEF53EB344D}"/>
              </a:ext>
            </a:extLst>
          </p:cNvPr>
          <p:cNvGrpSpPr/>
          <p:nvPr/>
        </p:nvGrpSpPr>
        <p:grpSpPr>
          <a:xfrm>
            <a:off x="1101365" y="1008233"/>
            <a:ext cx="10305520" cy="464206"/>
            <a:chOff x="566715" y="1225593"/>
            <a:chExt cx="8078132" cy="273844"/>
          </a:xfrm>
          <a:solidFill>
            <a:schemeClr val="tx2"/>
          </a:solidFill>
        </p:grpSpPr>
        <p:sp>
          <p:nvSpPr>
            <p:cNvPr id="6" name="Arrow: Chevron 8">
              <a:extLst>
                <a:ext uri="{FF2B5EF4-FFF2-40B4-BE49-F238E27FC236}">
                  <a16:creationId xmlns:a16="http://schemas.microsoft.com/office/drawing/2014/main" id="{9569B5A7-9CDF-B243-356B-D546F0777953}"/>
                </a:ext>
              </a:extLst>
            </p:cNvPr>
            <p:cNvSpPr/>
            <p:nvPr/>
          </p:nvSpPr>
          <p:spPr bwMode="auto">
            <a:xfrm>
              <a:off x="566715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Pre-requisites</a:t>
              </a:r>
            </a:p>
          </p:txBody>
        </p:sp>
        <p:sp>
          <p:nvSpPr>
            <p:cNvPr id="7" name="Arrow: Chevron 9">
              <a:extLst>
                <a:ext uri="{FF2B5EF4-FFF2-40B4-BE49-F238E27FC236}">
                  <a16:creationId xmlns:a16="http://schemas.microsoft.com/office/drawing/2014/main" id="{4191C805-0A21-0B53-AF63-39459B2F3C23}"/>
                </a:ext>
              </a:extLst>
            </p:cNvPr>
            <p:cNvSpPr/>
            <p:nvPr/>
          </p:nvSpPr>
          <p:spPr bwMode="auto">
            <a:xfrm>
              <a:off x="2586248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On Boarding</a:t>
              </a: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67FACFE5-04C9-CDA0-02E0-E0302BA0FB94}"/>
                </a:ext>
              </a:extLst>
            </p:cNvPr>
            <p:cNvSpPr/>
            <p:nvPr/>
          </p:nvSpPr>
          <p:spPr bwMode="auto">
            <a:xfrm>
              <a:off x="4605781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Deliver</a:t>
              </a:r>
            </a:p>
          </p:txBody>
        </p:sp>
        <p:sp>
          <p:nvSpPr>
            <p:cNvPr id="10" name="Arrow: Chevron 11">
              <a:extLst>
                <a:ext uri="{FF2B5EF4-FFF2-40B4-BE49-F238E27FC236}">
                  <a16:creationId xmlns:a16="http://schemas.microsoft.com/office/drawing/2014/main" id="{E6C019BD-8949-F427-3FFB-74AC692487FC}"/>
                </a:ext>
              </a:extLst>
            </p:cNvPr>
            <p:cNvSpPr/>
            <p:nvPr/>
          </p:nvSpPr>
          <p:spPr bwMode="auto">
            <a:xfrm>
              <a:off x="6625314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</a:rPr>
                <a:t>Close Out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8CE8F-DCB7-83CA-6E50-2BAD790DA4E6}"/>
              </a:ext>
            </a:extLst>
          </p:cNvPr>
          <p:cNvSpPr/>
          <p:nvPr/>
        </p:nvSpPr>
        <p:spPr>
          <a:xfrm>
            <a:off x="1101365" y="3962124"/>
            <a:ext cx="10305520" cy="2188477"/>
          </a:xfrm>
          <a:prstGeom prst="rect">
            <a:avLst/>
          </a:prstGeom>
          <a:solidFill>
            <a:schemeClr val="bg2">
              <a:lumMod val="20000"/>
              <a:lumOff val="80000"/>
              <a:alpha val="68000"/>
            </a:schemeClr>
          </a:solidFill>
          <a:ln w="19050">
            <a:solidFill>
              <a:schemeClr val="bg2">
                <a:alpha val="4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A2082-54A0-A076-FD39-ABF50FA78C55}"/>
              </a:ext>
            </a:extLst>
          </p:cNvPr>
          <p:cNvSpPr/>
          <p:nvPr/>
        </p:nvSpPr>
        <p:spPr>
          <a:xfrm rot="16200000">
            <a:off x="234453" y="4672453"/>
            <a:ext cx="1061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Impac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A9BB0-F3D3-A324-743B-A6CD0E3C1160}"/>
              </a:ext>
            </a:extLst>
          </p:cNvPr>
          <p:cNvSpPr/>
          <p:nvPr/>
        </p:nvSpPr>
        <p:spPr>
          <a:xfrm>
            <a:off x="1101365" y="1537512"/>
            <a:ext cx="10305520" cy="2308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ability to analyze…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B1BE-EC13-A238-B697-B8B9D360A717}"/>
              </a:ext>
            </a:extLst>
          </p:cNvPr>
          <p:cNvSpPr txBox="1"/>
          <p:nvPr/>
        </p:nvSpPr>
        <p:spPr>
          <a:xfrm>
            <a:off x="1248819" y="1738372"/>
            <a:ext cx="241357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Users request system access: e.g.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GitHub, 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  SCE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Complete on-demand training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Intro to R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1600" dirty="0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Arial"/>
              </a:rPr>
              <a:t>Availability and engagement of team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30A8-FE5D-EC1B-F19D-B5BE28D1594B}"/>
              </a:ext>
            </a:extLst>
          </p:cNvPr>
          <p:cNvSpPr txBox="1"/>
          <p:nvPr/>
        </p:nvSpPr>
        <p:spPr>
          <a:xfrm>
            <a:off x="3914177" y="1738372"/>
            <a:ext cx="207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</a:t>
            </a:r>
            <a:r>
              <a:rPr lang="en-US" sz="1600" b="1" dirty="0"/>
              <a:t>GitHub</a:t>
            </a:r>
            <a:r>
              <a:rPr lang="en-US" sz="1600" dirty="0"/>
              <a:t> ways of working and </a:t>
            </a:r>
            <a:r>
              <a:rPr lang="en-US" sz="1600" b="1" dirty="0"/>
              <a:t>delivery specific R Packages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Introduction to </a:t>
            </a:r>
            <a:r>
              <a:rPr lang="en-US" sz="1600" b="1" dirty="0"/>
              <a:t>Agile and Agile ways of working</a:t>
            </a:r>
          </a:p>
          <a:p>
            <a:pPr>
              <a:buClr>
                <a:schemeClr val="tx1"/>
              </a:buClr>
            </a:pPr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E1494-5E30-6BBC-AEAC-76AB3F588767}"/>
              </a:ext>
            </a:extLst>
          </p:cNvPr>
          <p:cNvSpPr txBox="1"/>
          <p:nvPr/>
        </p:nvSpPr>
        <p:spPr>
          <a:xfrm>
            <a:off x="6390961" y="1738372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Four two-week sprints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to deliver on agreed upon backlog of activities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Technical support for R programming and tools</a:t>
            </a:r>
            <a:endParaRPr lang="en-US" sz="1600" dirty="0">
              <a:solidFill>
                <a:schemeClr val="bg1">
                  <a:lumMod val="95000"/>
                </a:schemeClr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BC0F3-103B-3536-3DD7-1D219A0A46F4}"/>
              </a:ext>
            </a:extLst>
          </p:cNvPr>
          <p:cNvSpPr txBox="1"/>
          <p:nvPr/>
        </p:nvSpPr>
        <p:spPr>
          <a:xfrm>
            <a:off x="9029192" y="1737204"/>
            <a:ext cx="25796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Documentation of processes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including example code and templates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Further support for continued use of Agile</a:t>
            </a:r>
            <a:endParaRPr lang="en-US" sz="1600" b="1" dirty="0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5E538-0102-A230-BDDE-870CBF6041C2}"/>
              </a:ext>
            </a:extLst>
          </p:cNvPr>
          <p:cNvSpPr txBox="1"/>
          <p:nvPr/>
        </p:nvSpPr>
        <p:spPr>
          <a:xfrm>
            <a:off x="1253367" y="4052858"/>
            <a:ext cx="2263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Study teams familiarize themselves with new technologies that are being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adopted by Biostatistics 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EDEE8-8E59-B1E3-3C94-FD69161CE3B9}"/>
              </a:ext>
            </a:extLst>
          </p:cNvPr>
          <p:cNvSpPr txBox="1"/>
          <p:nvPr/>
        </p:nvSpPr>
        <p:spPr>
          <a:xfrm>
            <a:off x="3914177" y="4046696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Technologies and process provide ability to </a:t>
            </a:r>
            <a:r>
              <a:rPr lang="en-US" sz="1600" b="1" dirty="0"/>
              <a:t>speed up delivery process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Facilitates </a:t>
            </a:r>
            <a:r>
              <a:rPr lang="en-US" sz="1600" b="1" dirty="0"/>
              <a:t>code reproducibility </a:t>
            </a:r>
            <a:r>
              <a:rPr lang="en-US" sz="1600" dirty="0"/>
              <a:t>and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AC32-2704-9DD8-8C68-A4A12FF81EA1}"/>
              </a:ext>
            </a:extLst>
          </p:cNvPr>
          <p:cNvSpPr txBox="1"/>
          <p:nvPr/>
        </p:nvSpPr>
        <p:spPr>
          <a:xfrm>
            <a:off x="6390961" y="4052858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Delivery logic and </a:t>
            </a:r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template creation is transferrable 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between studies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Code is </a:t>
            </a:r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repeatable and quality is consistent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FD1FD-CEA5-7E49-5D2A-41DF5AEDC117}"/>
              </a:ext>
            </a:extLst>
          </p:cNvPr>
          <p:cNvSpPr txBox="1"/>
          <p:nvPr/>
        </p:nvSpPr>
        <p:spPr>
          <a:xfrm>
            <a:off x="9029192" y="4046696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Support better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program management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and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rapid identification of delivery bottlenecks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BB59D-150E-265A-C91C-4AED8E4C03AE}"/>
              </a:ext>
            </a:extLst>
          </p:cNvPr>
          <p:cNvSpPr txBox="1"/>
          <p:nvPr/>
        </p:nvSpPr>
        <p:spPr>
          <a:xfrm>
            <a:off x="6647031" y="1275448"/>
            <a:ext cx="0" cy="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pic>
        <p:nvPicPr>
          <p:cNvPr id="29" name="Graphic 28" descr="Walk with solid fill">
            <a:extLst>
              <a:ext uri="{FF2B5EF4-FFF2-40B4-BE49-F238E27FC236}">
                <a16:creationId xmlns:a16="http://schemas.microsoft.com/office/drawing/2014/main" id="{BC7B786E-64B3-4D65-533D-2B3F844FD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4058" y="88635"/>
            <a:ext cx="803311" cy="803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9FDA4E-3E09-2085-1F29-2242A10382A8}"/>
              </a:ext>
            </a:extLst>
          </p:cNvPr>
          <p:cNvSpPr/>
          <p:nvPr/>
        </p:nvSpPr>
        <p:spPr bwMode="auto">
          <a:xfrm>
            <a:off x="3657237" y="905216"/>
            <a:ext cx="2615508" cy="5295739"/>
          </a:xfrm>
          <a:prstGeom prst="rect">
            <a:avLst/>
          </a:prstGeom>
          <a:noFill/>
          <a:ln w="38100">
            <a:solidFill>
              <a:schemeClr val="accent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3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AE2E7-070C-FD7F-DC0E-6BEF53EB344D}"/>
              </a:ext>
            </a:extLst>
          </p:cNvPr>
          <p:cNvGrpSpPr/>
          <p:nvPr/>
        </p:nvGrpSpPr>
        <p:grpSpPr>
          <a:xfrm>
            <a:off x="1101365" y="1008233"/>
            <a:ext cx="10305520" cy="464206"/>
            <a:chOff x="566715" y="1225593"/>
            <a:chExt cx="8078132" cy="273844"/>
          </a:xfrm>
          <a:solidFill>
            <a:schemeClr val="tx2"/>
          </a:solidFill>
        </p:grpSpPr>
        <p:sp>
          <p:nvSpPr>
            <p:cNvPr id="6" name="Arrow: Chevron 8">
              <a:extLst>
                <a:ext uri="{FF2B5EF4-FFF2-40B4-BE49-F238E27FC236}">
                  <a16:creationId xmlns:a16="http://schemas.microsoft.com/office/drawing/2014/main" id="{9569B5A7-9CDF-B243-356B-D546F0777953}"/>
                </a:ext>
              </a:extLst>
            </p:cNvPr>
            <p:cNvSpPr/>
            <p:nvPr/>
          </p:nvSpPr>
          <p:spPr bwMode="auto">
            <a:xfrm>
              <a:off x="566715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Pre-requisites</a:t>
              </a:r>
            </a:p>
          </p:txBody>
        </p:sp>
        <p:sp>
          <p:nvSpPr>
            <p:cNvPr id="7" name="Arrow: Chevron 9">
              <a:extLst>
                <a:ext uri="{FF2B5EF4-FFF2-40B4-BE49-F238E27FC236}">
                  <a16:creationId xmlns:a16="http://schemas.microsoft.com/office/drawing/2014/main" id="{4191C805-0A21-0B53-AF63-39459B2F3C23}"/>
                </a:ext>
              </a:extLst>
            </p:cNvPr>
            <p:cNvSpPr/>
            <p:nvPr/>
          </p:nvSpPr>
          <p:spPr bwMode="auto">
            <a:xfrm>
              <a:off x="2586248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On Boarding</a:t>
              </a: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67FACFE5-04C9-CDA0-02E0-E0302BA0FB94}"/>
                </a:ext>
              </a:extLst>
            </p:cNvPr>
            <p:cNvSpPr/>
            <p:nvPr/>
          </p:nvSpPr>
          <p:spPr bwMode="auto">
            <a:xfrm>
              <a:off x="4605781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Deliver</a:t>
              </a:r>
            </a:p>
          </p:txBody>
        </p:sp>
        <p:sp>
          <p:nvSpPr>
            <p:cNvPr id="10" name="Arrow: Chevron 11">
              <a:extLst>
                <a:ext uri="{FF2B5EF4-FFF2-40B4-BE49-F238E27FC236}">
                  <a16:creationId xmlns:a16="http://schemas.microsoft.com/office/drawing/2014/main" id="{E6C019BD-8949-F427-3FFB-74AC692487FC}"/>
                </a:ext>
              </a:extLst>
            </p:cNvPr>
            <p:cNvSpPr/>
            <p:nvPr/>
          </p:nvSpPr>
          <p:spPr bwMode="auto">
            <a:xfrm>
              <a:off x="6625314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</a:rPr>
                <a:t>Close Out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8CE8F-DCB7-83CA-6E50-2BAD790DA4E6}"/>
              </a:ext>
            </a:extLst>
          </p:cNvPr>
          <p:cNvSpPr/>
          <p:nvPr/>
        </p:nvSpPr>
        <p:spPr>
          <a:xfrm>
            <a:off x="1101365" y="3962124"/>
            <a:ext cx="10305520" cy="2188477"/>
          </a:xfrm>
          <a:prstGeom prst="rect">
            <a:avLst/>
          </a:prstGeom>
          <a:solidFill>
            <a:schemeClr val="bg2">
              <a:lumMod val="20000"/>
              <a:lumOff val="80000"/>
              <a:alpha val="68000"/>
            </a:schemeClr>
          </a:solidFill>
          <a:ln w="19050">
            <a:solidFill>
              <a:schemeClr val="bg2">
                <a:alpha val="4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A2082-54A0-A076-FD39-ABF50FA78C55}"/>
              </a:ext>
            </a:extLst>
          </p:cNvPr>
          <p:cNvSpPr/>
          <p:nvPr/>
        </p:nvSpPr>
        <p:spPr>
          <a:xfrm rot="16200000">
            <a:off x="234453" y="4672453"/>
            <a:ext cx="1061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Impac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A9BB0-F3D3-A324-743B-A6CD0E3C1160}"/>
              </a:ext>
            </a:extLst>
          </p:cNvPr>
          <p:cNvSpPr/>
          <p:nvPr/>
        </p:nvSpPr>
        <p:spPr>
          <a:xfrm>
            <a:off x="1101365" y="1537512"/>
            <a:ext cx="10305520" cy="2308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ability to analyze…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B1BE-EC13-A238-B697-B8B9D360A717}"/>
              </a:ext>
            </a:extLst>
          </p:cNvPr>
          <p:cNvSpPr txBox="1"/>
          <p:nvPr/>
        </p:nvSpPr>
        <p:spPr>
          <a:xfrm>
            <a:off x="1248819" y="1738372"/>
            <a:ext cx="241357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Users request system access: e.g.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GitHub, </a:t>
            </a:r>
          </a:p>
          <a:p>
            <a:pPr>
              <a:buClr>
                <a:schemeClr val="bg1">
                  <a:lumMod val="85000"/>
                </a:schemeClr>
              </a:buClr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  SCE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Complete on-demand training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Intro to R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1600" dirty="0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Arial"/>
              </a:rPr>
              <a:t>Availability and engagement of team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30A8-FE5D-EC1B-F19D-B5BE28D1594B}"/>
              </a:ext>
            </a:extLst>
          </p:cNvPr>
          <p:cNvSpPr txBox="1"/>
          <p:nvPr/>
        </p:nvSpPr>
        <p:spPr>
          <a:xfrm>
            <a:off x="3914177" y="1738372"/>
            <a:ext cx="207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ways of working and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delivery specific R Packages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Agile and Agile ways of working</a:t>
            </a:r>
          </a:p>
          <a:p>
            <a:pPr>
              <a:buClr>
                <a:schemeClr val="bg1">
                  <a:lumMod val="85000"/>
                </a:schemeClr>
              </a:buClr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E1494-5E30-6BBC-AEAC-76AB3F588767}"/>
              </a:ext>
            </a:extLst>
          </p:cNvPr>
          <p:cNvSpPr txBox="1"/>
          <p:nvPr/>
        </p:nvSpPr>
        <p:spPr>
          <a:xfrm>
            <a:off x="6390961" y="1738372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Four two-week sprints </a:t>
            </a:r>
            <a:r>
              <a:rPr lang="en-US" sz="1600" dirty="0"/>
              <a:t>to deliver on agreed upon backlog of activities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Technical support for R programming and tools</a:t>
            </a:r>
            <a:endParaRPr lang="en-US" sz="1600" dirty="0"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BC0F3-103B-3536-3DD7-1D219A0A46F4}"/>
              </a:ext>
            </a:extLst>
          </p:cNvPr>
          <p:cNvSpPr txBox="1"/>
          <p:nvPr/>
        </p:nvSpPr>
        <p:spPr>
          <a:xfrm>
            <a:off x="9029192" y="1737204"/>
            <a:ext cx="25796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Documentation of processes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including example code and templates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Further support for continued use of Agile</a:t>
            </a:r>
            <a:endParaRPr lang="en-US" sz="1600" b="1" dirty="0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5E538-0102-A230-BDDE-870CBF6041C2}"/>
              </a:ext>
            </a:extLst>
          </p:cNvPr>
          <p:cNvSpPr txBox="1"/>
          <p:nvPr/>
        </p:nvSpPr>
        <p:spPr>
          <a:xfrm>
            <a:off x="1253367" y="4052858"/>
            <a:ext cx="2263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Study teams familiarize themselves with new technologies that are being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adopted by Biostatistics 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EDEE8-8E59-B1E3-3C94-FD69161CE3B9}"/>
              </a:ext>
            </a:extLst>
          </p:cNvPr>
          <p:cNvSpPr txBox="1"/>
          <p:nvPr/>
        </p:nvSpPr>
        <p:spPr>
          <a:xfrm>
            <a:off x="3914177" y="4046696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Technologies and process provide ability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speed up delivery process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Facilitates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code reproducibility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and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AC32-2704-9DD8-8C68-A4A12FF81EA1}"/>
              </a:ext>
            </a:extLst>
          </p:cNvPr>
          <p:cNvSpPr txBox="1"/>
          <p:nvPr/>
        </p:nvSpPr>
        <p:spPr>
          <a:xfrm>
            <a:off x="6390961" y="4052858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/>
              <a:t>Delivery logic and </a:t>
            </a:r>
            <a:r>
              <a:rPr lang="en-US" sz="1600" b="1"/>
              <a:t>template creation is transferrable </a:t>
            </a:r>
            <a:r>
              <a:rPr lang="en-US" sz="1600"/>
              <a:t>between studies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/>
              <a:t>Code is </a:t>
            </a:r>
            <a:r>
              <a:rPr lang="en-US" sz="1600" b="1"/>
              <a:t>repeatable and quality is consistent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FD1FD-CEA5-7E49-5D2A-41DF5AEDC117}"/>
              </a:ext>
            </a:extLst>
          </p:cNvPr>
          <p:cNvSpPr txBox="1"/>
          <p:nvPr/>
        </p:nvSpPr>
        <p:spPr>
          <a:xfrm>
            <a:off x="9029192" y="4046696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Support better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program management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and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rapid identification of delivery bottlenecks</a:t>
            </a: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BB59D-150E-265A-C91C-4AED8E4C03AE}"/>
              </a:ext>
            </a:extLst>
          </p:cNvPr>
          <p:cNvSpPr txBox="1"/>
          <p:nvPr/>
        </p:nvSpPr>
        <p:spPr>
          <a:xfrm>
            <a:off x="6647031" y="1275448"/>
            <a:ext cx="0" cy="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pic>
        <p:nvPicPr>
          <p:cNvPr id="29" name="Graphic 28" descr="Walk with solid fill">
            <a:extLst>
              <a:ext uri="{FF2B5EF4-FFF2-40B4-BE49-F238E27FC236}">
                <a16:creationId xmlns:a16="http://schemas.microsoft.com/office/drawing/2014/main" id="{BC7B786E-64B3-4D65-533D-2B3F844FD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0659" y="69368"/>
            <a:ext cx="803311" cy="803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C14221-02A2-8809-6C92-F0D340F9CC2A}"/>
              </a:ext>
            </a:extLst>
          </p:cNvPr>
          <p:cNvSpPr/>
          <p:nvPr/>
        </p:nvSpPr>
        <p:spPr bwMode="auto">
          <a:xfrm>
            <a:off x="6234561" y="905216"/>
            <a:ext cx="2615508" cy="5295739"/>
          </a:xfrm>
          <a:prstGeom prst="rect">
            <a:avLst/>
          </a:prstGeom>
          <a:noFill/>
          <a:ln w="38100">
            <a:solidFill>
              <a:schemeClr val="accent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AE2E7-070C-FD7F-DC0E-6BEF53EB344D}"/>
              </a:ext>
            </a:extLst>
          </p:cNvPr>
          <p:cNvGrpSpPr/>
          <p:nvPr/>
        </p:nvGrpSpPr>
        <p:grpSpPr>
          <a:xfrm>
            <a:off x="1101365" y="1008233"/>
            <a:ext cx="10305520" cy="464206"/>
            <a:chOff x="566715" y="1225593"/>
            <a:chExt cx="8078132" cy="273844"/>
          </a:xfrm>
          <a:solidFill>
            <a:schemeClr val="tx2"/>
          </a:solidFill>
        </p:grpSpPr>
        <p:sp>
          <p:nvSpPr>
            <p:cNvPr id="6" name="Arrow: Chevron 8">
              <a:extLst>
                <a:ext uri="{FF2B5EF4-FFF2-40B4-BE49-F238E27FC236}">
                  <a16:creationId xmlns:a16="http://schemas.microsoft.com/office/drawing/2014/main" id="{9569B5A7-9CDF-B243-356B-D546F0777953}"/>
                </a:ext>
              </a:extLst>
            </p:cNvPr>
            <p:cNvSpPr/>
            <p:nvPr/>
          </p:nvSpPr>
          <p:spPr bwMode="auto">
            <a:xfrm>
              <a:off x="566715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Pre-requisites</a:t>
              </a:r>
            </a:p>
          </p:txBody>
        </p:sp>
        <p:sp>
          <p:nvSpPr>
            <p:cNvPr id="7" name="Arrow: Chevron 9">
              <a:extLst>
                <a:ext uri="{FF2B5EF4-FFF2-40B4-BE49-F238E27FC236}">
                  <a16:creationId xmlns:a16="http://schemas.microsoft.com/office/drawing/2014/main" id="{4191C805-0A21-0B53-AF63-39459B2F3C23}"/>
                </a:ext>
              </a:extLst>
            </p:cNvPr>
            <p:cNvSpPr/>
            <p:nvPr/>
          </p:nvSpPr>
          <p:spPr bwMode="auto">
            <a:xfrm>
              <a:off x="2586248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On Boarding</a:t>
              </a:r>
            </a:p>
          </p:txBody>
        </p:sp>
        <p:sp>
          <p:nvSpPr>
            <p:cNvPr id="9" name="Arrow: Chevron 10">
              <a:extLst>
                <a:ext uri="{FF2B5EF4-FFF2-40B4-BE49-F238E27FC236}">
                  <a16:creationId xmlns:a16="http://schemas.microsoft.com/office/drawing/2014/main" id="{67FACFE5-04C9-CDA0-02E0-E0302BA0FB94}"/>
                </a:ext>
              </a:extLst>
            </p:cNvPr>
            <p:cNvSpPr/>
            <p:nvPr/>
          </p:nvSpPr>
          <p:spPr bwMode="auto">
            <a:xfrm>
              <a:off x="4605781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>
                  <a:solidFill>
                    <a:srgbClr val="FFFFFF"/>
                  </a:solidFill>
                  <a:latin typeface="Arial"/>
                </a:rPr>
                <a:t>Deliver</a:t>
              </a:r>
            </a:p>
          </p:txBody>
        </p:sp>
        <p:sp>
          <p:nvSpPr>
            <p:cNvPr id="10" name="Arrow: Chevron 11">
              <a:extLst>
                <a:ext uri="{FF2B5EF4-FFF2-40B4-BE49-F238E27FC236}">
                  <a16:creationId xmlns:a16="http://schemas.microsoft.com/office/drawing/2014/main" id="{E6C019BD-8949-F427-3FFB-74AC692487FC}"/>
                </a:ext>
              </a:extLst>
            </p:cNvPr>
            <p:cNvSpPr/>
            <p:nvPr/>
          </p:nvSpPr>
          <p:spPr bwMode="auto">
            <a:xfrm>
              <a:off x="6625314" y="1225593"/>
              <a:ext cx="2019533" cy="273844"/>
            </a:xfrm>
            <a:prstGeom prst="chevron">
              <a:avLst/>
            </a:prstGeom>
            <a:grp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400" b="1" kern="0" dirty="0">
                  <a:solidFill>
                    <a:srgbClr val="FFFFFF"/>
                  </a:solidFill>
                  <a:latin typeface="Arial"/>
                </a:rPr>
                <a:t>Close Out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4C8CE8F-DCB7-83CA-6E50-2BAD790DA4E6}"/>
              </a:ext>
            </a:extLst>
          </p:cNvPr>
          <p:cNvSpPr/>
          <p:nvPr/>
        </p:nvSpPr>
        <p:spPr>
          <a:xfrm>
            <a:off x="1101365" y="3962124"/>
            <a:ext cx="10305520" cy="2188477"/>
          </a:xfrm>
          <a:prstGeom prst="rect">
            <a:avLst/>
          </a:prstGeom>
          <a:solidFill>
            <a:schemeClr val="bg2">
              <a:lumMod val="20000"/>
              <a:lumOff val="80000"/>
              <a:alpha val="68000"/>
            </a:schemeClr>
          </a:solidFill>
          <a:ln w="19050">
            <a:solidFill>
              <a:schemeClr val="bg2">
                <a:alpha val="4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DA2082-54A0-A076-FD39-ABF50FA78C55}"/>
              </a:ext>
            </a:extLst>
          </p:cNvPr>
          <p:cNvSpPr/>
          <p:nvPr/>
        </p:nvSpPr>
        <p:spPr>
          <a:xfrm rot="16200000">
            <a:off x="234453" y="4672453"/>
            <a:ext cx="1061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Impac</a:t>
            </a:r>
            <a:r>
              <a:rPr lang="en-US" sz="1600" b="1" dirty="0">
                <a:solidFill>
                  <a:schemeClr val="bg2"/>
                </a:solidFill>
                <a:latin typeface="+mj-lt"/>
              </a:rPr>
              <a:t>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0A9BB0-F3D3-A324-743B-A6CD0E3C1160}"/>
              </a:ext>
            </a:extLst>
          </p:cNvPr>
          <p:cNvSpPr/>
          <p:nvPr/>
        </p:nvSpPr>
        <p:spPr>
          <a:xfrm>
            <a:off x="1101365" y="1537512"/>
            <a:ext cx="10305520" cy="2308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ability to analyze…</a:t>
            </a:r>
            <a:endParaRPr lang="en-US">
              <a:latin typeface="Arial Nova Light" panose="020B03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B1BE-EC13-A238-B697-B8B9D360A717}"/>
              </a:ext>
            </a:extLst>
          </p:cNvPr>
          <p:cNvSpPr txBox="1"/>
          <p:nvPr/>
        </p:nvSpPr>
        <p:spPr>
          <a:xfrm>
            <a:off x="1248819" y="1738372"/>
            <a:ext cx="241357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Users request system access: e.g.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GitHub, </a:t>
            </a:r>
          </a:p>
          <a:p>
            <a:pPr>
              <a:buClr>
                <a:schemeClr val="bg1">
                  <a:lumMod val="95000"/>
                </a:schemeClr>
              </a:buClr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   SCE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Complete on-demand training 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Intro to R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US" sz="1600" dirty="0">
              <a:solidFill>
                <a:schemeClr val="bg1">
                  <a:lumMod val="95000"/>
                </a:schemeClr>
              </a:solidFill>
              <a:cs typeface="Arial"/>
            </a:endParaRP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cs typeface="Arial"/>
              </a:rPr>
              <a:t>Availability and engagement of team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30A8-FE5D-EC1B-F19D-B5BE28D1594B}"/>
              </a:ext>
            </a:extLst>
          </p:cNvPr>
          <p:cNvSpPr txBox="1"/>
          <p:nvPr/>
        </p:nvSpPr>
        <p:spPr>
          <a:xfrm>
            <a:off x="3914177" y="1738372"/>
            <a:ext cx="2072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 ways of working and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delivery specific R Packages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Introduction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Agile and Agile ways of working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US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DE1494-5E30-6BBC-AEAC-76AB3F588767}"/>
              </a:ext>
            </a:extLst>
          </p:cNvPr>
          <p:cNvSpPr txBox="1"/>
          <p:nvPr/>
        </p:nvSpPr>
        <p:spPr>
          <a:xfrm>
            <a:off x="6390961" y="1738372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Four two-week sprints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to deliver on agreed upon backlog of activities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Technical support for R programming and tools</a:t>
            </a:r>
            <a:endParaRPr lang="en-US" sz="1600" dirty="0">
              <a:solidFill>
                <a:schemeClr val="bg1">
                  <a:lumMod val="95000"/>
                </a:schemeClr>
              </a:solidFill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BC0F3-103B-3536-3DD7-1D219A0A46F4}"/>
              </a:ext>
            </a:extLst>
          </p:cNvPr>
          <p:cNvSpPr txBox="1"/>
          <p:nvPr/>
        </p:nvSpPr>
        <p:spPr>
          <a:xfrm>
            <a:off x="9029192" y="1737204"/>
            <a:ext cx="2579600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Documentation of processes </a:t>
            </a:r>
            <a:r>
              <a:rPr lang="en-US" sz="1600" b="1" dirty="0"/>
              <a:t>including example code and templates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Further support for continued use of Agile</a:t>
            </a:r>
            <a:endParaRPr lang="en-US" sz="1600" b="1" dirty="0">
              <a:cs typeface="Arial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5E538-0102-A230-BDDE-870CBF6041C2}"/>
              </a:ext>
            </a:extLst>
          </p:cNvPr>
          <p:cNvSpPr txBox="1"/>
          <p:nvPr/>
        </p:nvSpPr>
        <p:spPr>
          <a:xfrm>
            <a:off x="1253367" y="4052858"/>
            <a:ext cx="2263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Study teams familiarize themselves with new technologies that are being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adopted by Biostatistics Organization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6EDEE8-8E59-B1E3-3C94-FD69161CE3B9}"/>
              </a:ext>
            </a:extLst>
          </p:cNvPr>
          <p:cNvSpPr txBox="1"/>
          <p:nvPr/>
        </p:nvSpPr>
        <p:spPr>
          <a:xfrm>
            <a:off x="3914177" y="4046696"/>
            <a:ext cx="22630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Technologies and process provide ability to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speed up delivery process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Facilitates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code reproducibility 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and storage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AC32-2704-9DD8-8C68-A4A12FF81EA1}"/>
              </a:ext>
            </a:extLst>
          </p:cNvPr>
          <p:cNvSpPr txBox="1"/>
          <p:nvPr/>
        </p:nvSpPr>
        <p:spPr>
          <a:xfrm>
            <a:off x="6390961" y="4052858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Delivery logic and </a:t>
            </a:r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template creation is transferrable 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between studies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</a:rPr>
              <a:t>Code is </a:t>
            </a:r>
            <a:r>
              <a:rPr lang="en-US" sz="1600" b="1">
                <a:solidFill>
                  <a:schemeClr val="bg1">
                    <a:lumMod val="95000"/>
                  </a:schemeClr>
                </a:solidFill>
              </a:rPr>
              <a:t>repeatable and quality is consistent</a:t>
            </a:r>
          </a:p>
          <a:p>
            <a:pPr marL="171450" indent="-1714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US" sz="1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FD1FD-CEA5-7E49-5D2A-41DF5AEDC117}"/>
              </a:ext>
            </a:extLst>
          </p:cNvPr>
          <p:cNvSpPr txBox="1"/>
          <p:nvPr/>
        </p:nvSpPr>
        <p:spPr>
          <a:xfrm>
            <a:off x="9029192" y="4046696"/>
            <a:ext cx="22630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Support better </a:t>
            </a:r>
            <a:r>
              <a:rPr lang="en-US" sz="1600" b="1" dirty="0"/>
              <a:t>program management</a:t>
            </a:r>
            <a:r>
              <a:rPr lang="en-US" sz="1600" dirty="0"/>
              <a:t> and</a:t>
            </a:r>
            <a:r>
              <a:rPr lang="en-US" sz="1600" b="1" dirty="0"/>
              <a:t> rapid identification of delivery bottlenecks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ABB59D-150E-265A-C91C-4AED8E4C03AE}"/>
              </a:ext>
            </a:extLst>
          </p:cNvPr>
          <p:cNvSpPr txBox="1"/>
          <p:nvPr/>
        </p:nvSpPr>
        <p:spPr>
          <a:xfrm>
            <a:off x="6647031" y="1275448"/>
            <a:ext cx="0" cy="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25000" lnSpcReduction="20000"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dirty="0" err="1"/>
          </a:p>
        </p:txBody>
      </p:sp>
      <p:pic>
        <p:nvPicPr>
          <p:cNvPr id="29" name="Graphic 28" descr="Walk with solid fill">
            <a:extLst>
              <a:ext uri="{FF2B5EF4-FFF2-40B4-BE49-F238E27FC236}">
                <a16:creationId xmlns:a16="http://schemas.microsoft.com/office/drawing/2014/main" id="{BC7B786E-64B3-4D65-533D-2B3F844FD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9073" y="69368"/>
            <a:ext cx="803311" cy="803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19C6DA-9122-5B33-2F31-AF0B79C0EEAF}"/>
              </a:ext>
            </a:extLst>
          </p:cNvPr>
          <p:cNvSpPr/>
          <p:nvPr/>
        </p:nvSpPr>
        <p:spPr bwMode="auto">
          <a:xfrm>
            <a:off x="8828761" y="905216"/>
            <a:ext cx="2615508" cy="5295739"/>
          </a:xfrm>
          <a:prstGeom prst="rect">
            <a:avLst/>
          </a:prstGeom>
          <a:noFill/>
          <a:ln w="38100">
            <a:solidFill>
              <a:schemeClr val="accent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72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FC098-0BEC-96E4-ED4C-DD8E7A42FBEC}"/>
              </a:ext>
            </a:extLst>
          </p:cNvPr>
          <p:cNvSpPr txBox="1"/>
          <p:nvPr/>
        </p:nvSpPr>
        <p:spPr>
          <a:xfrm>
            <a:off x="828339" y="1819271"/>
            <a:ext cx="4141694" cy="25400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r>
              <a:rPr lang="en-US" sz="3600" b="1" dirty="0"/>
              <a:t>We encountered some challenges…</a:t>
            </a:r>
          </a:p>
        </p:txBody>
      </p:sp>
      <p:pic>
        <p:nvPicPr>
          <p:cNvPr id="4" name="topgun_sad.mp4">
            <a:hlinkClick r:id="" action="ppaction://media"/>
            <a:extLst>
              <a:ext uri="{FF2B5EF4-FFF2-40B4-BE49-F238E27FC236}">
                <a16:creationId xmlns:a16="http://schemas.microsoft.com/office/drawing/2014/main" id="{528A6EA0-0601-48C9-BDB8-FB49FC3AF1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4755" y="1819271"/>
            <a:ext cx="6096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7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816A-0C31-2160-CF0B-B61FC417DBDA}"/>
              </a:ext>
            </a:extLst>
          </p:cNvPr>
          <p:cNvSpPr txBox="1"/>
          <p:nvPr/>
        </p:nvSpPr>
        <p:spPr>
          <a:xfrm>
            <a:off x="326334" y="2196546"/>
            <a:ext cx="5935318" cy="246490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20000"/>
          </a:bodyPr>
          <a:lstStyle/>
          <a:p>
            <a:r>
              <a:rPr lang="en-US" sz="2400" b="1" dirty="0"/>
              <a:t>Learning and change is hard with pressing deadlines.</a:t>
            </a:r>
          </a:p>
          <a:p>
            <a:endParaRPr lang="en-US" b="1" dirty="0"/>
          </a:p>
          <a:p>
            <a:r>
              <a:rPr lang="en-US" b="1" dirty="0"/>
              <a:t>A lot of people learn by doing.</a:t>
            </a:r>
          </a:p>
          <a:p>
            <a:endParaRPr lang="en-US" b="1" dirty="0"/>
          </a:p>
          <a:p>
            <a:r>
              <a:rPr lang="en-US" b="1" dirty="0"/>
              <a:t>H</a:t>
            </a:r>
            <a:r>
              <a:rPr lang="en-US" sz="2400" b="1" dirty="0"/>
              <a:t>ow do organizations enable people to learn by doing with pressing deadlines?</a:t>
            </a:r>
          </a:p>
          <a:p>
            <a:endParaRPr lang="en-US" sz="2400" b="1" dirty="0"/>
          </a:p>
        </p:txBody>
      </p:sp>
      <p:pic>
        <p:nvPicPr>
          <p:cNvPr id="4" name="top-gun-i-feel-the-need.mp4">
            <a:hlinkClick r:id="" action="ppaction://media"/>
            <a:extLst>
              <a:ext uri="{FF2B5EF4-FFF2-40B4-BE49-F238E27FC236}">
                <a16:creationId xmlns:a16="http://schemas.microsoft.com/office/drawing/2014/main" id="{ED36E804-4CEE-E3B2-8ACD-4F7DA1908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7139" y="2476702"/>
            <a:ext cx="4622800" cy="19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E80A5-7C16-A1F2-729E-F1A92A2A9C3F}"/>
              </a:ext>
            </a:extLst>
          </p:cNvPr>
          <p:cNvCxnSpPr>
            <a:cxnSpLocks/>
          </p:cNvCxnSpPr>
          <p:nvPr/>
        </p:nvCxnSpPr>
        <p:spPr>
          <a:xfrm>
            <a:off x="2273304" y="3710691"/>
            <a:ext cx="7995468" cy="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EA6AFB-7789-6D59-0B37-93D34FE666AF}"/>
              </a:ext>
            </a:extLst>
          </p:cNvPr>
          <p:cNvSpPr txBox="1"/>
          <p:nvPr/>
        </p:nvSpPr>
        <p:spPr>
          <a:xfrm>
            <a:off x="2177388" y="3839020"/>
            <a:ext cx="2136198" cy="67094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 err="1"/>
              <a:t>AccelerateR</a:t>
            </a:r>
            <a:r>
              <a:rPr lang="en-US" b="1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279D0-045F-3298-2483-E8D12B7B2B37}"/>
              </a:ext>
            </a:extLst>
          </p:cNvPr>
          <p:cNvSpPr txBox="1"/>
          <p:nvPr/>
        </p:nvSpPr>
        <p:spPr>
          <a:xfrm>
            <a:off x="7373334" y="3841077"/>
            <a:ext cx="2136198" cy="1337782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Submission Deadline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93AD8-2506-6D8C-66A4-7AAC293B2668}"/>
              </a:ext>
            </a:extLst>
          </p:cNvPr>
          <p:cNvSpPr txBox="1"/>
          <p:nvPr/>
        </p:nvSpPr>
        <p:spPr>
          <a:xfrm>
            <a:off x="4681969" y="1370214"/>
            <a:ext cx="2667895" cy="54989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14 - 24  Months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A073B3-BF60-4A9E-0439-89CA089A9682}"/>
              </a:ext>
            </a:extLst>
          </p:cNvPr>
          <p:cNvSpPr/>
          <p:nvPr/>
        </p:nvSpPr>
        <p:spPr bwMode="auto">
          <a:xfrm>
            <a:off x="3042551" y="3515708"/>
            <a:ext cx="405873" cy="3899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BD97BB-8397-E8C1-BA34-6B87D23DECF1}"/>
              </a:ext>
            </a:extLst>
          </p:cNvPr>
          <p:cNvSpPr/>
          <p:nvPr/>
        </p:nvSpPr>
        <p:spPr bwMode="auto">
          <a:xfrm>
            <a:off x="8231233" y="3515707"/>
            <a:ext cx="405873" cy="3899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349DF3B-CA70-DE07-9E57-9C11378119A7}"/>
              </a:ext>
            </a:extLst>
          </p:cNvPr>
          <p:cNvSpPr/>
          <p:nvPr/>
        </p:nvSpPr>
        <p:spPr>
          <a:xfrm rot="16200000">
            <a:off x="5284427" y="-31250"/>
            <a:ext cx="1118066" cy="5195946"/>
          </a:xfrm>
          <a:prstGeom prst="rightBrace">
            <a:avLst>
              <a:gd name="adj1" fmla="val 8333"/>
              <a:gd name="adj2" fmla="val 49398"/>
            </a:avLst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3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A47AD2-52D5-E8EE-FC83-AD7A4C9F6FAF}"/>
              </a:ext>
            </a:extLst>
          </p:cNvPr>
          <p:cNvCxnSpPr>
            <a:cxnSpLocks/>
          </p:cNvCxnSpPr>
          <p:nvPr/>
        </p:nvCxnSpPr>
        <p:spPr>
          <a:xfrm flipV="1">
            <a:off x="3581400" y="562385"/>
            <a:ext cx="0" cy="502920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52E14-D38B-D751-1BFF-0FA6214502E4}"/>
              </a:ext>
            </a:extLst>
          </p:cNvPr>
          <p:cNvCxnSpPr>
            <a:cxnSpLocks/>
          </p:cNvCxnSpPr>
          <p:nvPr/>
        </p:nvCxnSpPr>
        <p:spPr>
          <a:xfrm>
            <a:off x="3581400" y="5591585"/>
            <a:ext cx="5029200" cy="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8BF7482C-AC05-E6DC-D2A1-FDA0C9E71357}"/>
              </a:ext>
            </a:extLst>
          </p:cNvPr>
          <p:cNvSpPr/>
          <p:nvPr/>
        </p:nvSpPr>
        <p:spPr bwMode="auto">
          <a:xfrm>
            <a:off x="3697988" y="831485"/>
            <a:ext cx="3526240" cy="4688781"/>
          </a:xfrm>
          <a:custGeom>
            <a:avLst/>
            <a:gdLst>
              <a:gd name="connsiteX0" fmla="*/ 0 w 3526240"/>
              <a:gd name="connsiteY0" fmla="*/ 4688781 h 4688781"/>
              <a:gd name="connsiteX1" fmla="*/ 1134533 w 3526240"/>
              <a:gd name="connsiteY1" fmla="*/ 4434781 h 4688781"/>
              <a:gd name="connsiteX2" fmla="*/ 2133600 w 3526240"/>
              <a:gd name="connsiteY2" fmla="*/ 3511914 h 4688781"/>
              <a:gd name="connsiteX3" fmla="*/ 2709333 w 3526240"/>
              <a:gd name="connsiteY3" fmla="*/ 446981 h 4688781"/>
              <a:gd name="connsiteX4" fmla="*/ 3403600 w 3526240"/>
              <a:gd name="connsiteY4" fmla="*/ 463914 h 4688781"/>
              <a:gd name="connsiteX5" fmla="*/ 3522133 w 3526240"/>
              <a:gd name="connsiteY5" fmla="*/ 4654914 h 468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6240" h="4688781">
                <a:moveTo>
                  <a:pt x="0" y="4688781"/>
                </a:moveTo>
                <a:cubicBezTo>
                  <a:pt x="389466" y="4659853"/>
                  <a:pt x="778933" y="4630925"/>
                  <a:pt x="1134533" y="4434781"/>
                </a:cubicBezTo>
                <a:cubicBezTo>
                  <a:pt x="1490133" y="4238636"/>
                  <a:pt x="1871133" y="4176547"/>
                  <a:pt x="2133600" y="3511914"/>
                </a:cubicBezTo>
                <a:cubicBezTo>
                  <a:pt x="2396067" y="2847281"/>
                  <a:pt x="2497666" y="954981"/>
                  <a:pt x="2709333" y="446981"/>
                </a:cubicBezTo>
                <a:cubicBezTo>
                  <a:pt x="2921000" y="-61019"/>
                  <a:pt x="3268133" y="-237408"/>
                  <a:pt x="3403600" y="463914"/>
                </a:cubicBezTo>
                <a:cubicBezTo>
                  <a:pt x="3539067" y="1165236"/>
                  <a:pt x="3530600" y="2910075"/>
                  <a:pt x="3522133" y="4654914"/>
                </a:cubicBezTo>
              </a:path>
            </a:pathLst>
          </a:custGeom>
          <a:noFill/>
          <a:ln w="38100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2D516-AD03-2FEB-9515-A938A251BE28}"/>
              </a:ext>
            </a:extLst>
          </p:cNvPr>
          <p:cNvSpPr txBox="1"/>
          <p:nvPr/>
        </p:nvSpPr>
        <p:spPr>
          <a:xfrm>
            <a:off x="5615492" y="5744584"/>
            <a:ext cx="1376979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A1FB0-8BD2-030E-5CE5-3B21C32ECDE9}"/>
              </a:ext>
            </a:extLst>
          </p:cNvPr>
          <p:cNvSpPr txBox="1"/>
          <p:nvPr/>
        </p:nvSpPr>
        <p:spPr>
          <a:xfrm>
            <a:off x="3697988" y="4367866"/>
            <a:ext cx="1376979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This is hard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880E36-0F14-2A47-8B5A-BB62CFC3F3F6}"/>
              </a:ext>
            </a:extLst>
          </p:cNvPr>
          <p:cNvSpPr txBox="1"/>
          <p:nvPr/>
        </p:nvSpPr>
        <p:spPr>
          <a:xfrm>
            <a:off x="4772618" y="1691090"/>
            <a:ext cx="1376979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Ok not too bad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2ADA57-62AC-ADBD-69A0-C7C4DEDF903E}"/>
              </a:ext>
            </a:extLst>
          </p:cNvPr>
          <p:cNvSpPr txBox="1"/>
          <p:nvPr/>
        </p:nvSpPr>
        <p:spPr>
          <a:xfrm>
            <a:off x="4649097" y="3169136"/>
            <a:ext cx="1376979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I will never get 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FE6235-FB8B-71F7-84D7-C4E32FB23104}"/>
              </a:ext>
            </a:extLst>
          </p:cNvPr>
          <p:cNvSpPr txBox="1"/>
          <p:nvPr/>
        </p:nvSpPr>
        <p:spPr>
          <a:xfrm>
            <a:off x="6026076" y="153330"/>
            <a:ext cx="1649695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I GOT IT!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252580-5A87-DC91-1B9E-EAC7BAD17E67}"/>
              </a:ext>
            </a:extLst>
          </p:cNvPr>
          <p:cNvSpPr txBox="1"/>
          <p:nvPr/>
        </p:nvSpPr>
        <p:spPr>
          <a:xfrm>
            <a:off x="7555455" y="3597570"/>
            <a:ext cx="1649695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I have no idea what I am doing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6783B7-42AE-72CA-88F0-BDBBE6502999}"/>
              </a:ext>
            </a:extLst>
          </p:cNvPr>
          <p:cNvCxnSpPr/>
          <p:nvPr/>
        </p:nvCxnSpPr>
        <p:spPr>
          <a:xfrm>
            <a:off x="4386477" y="5142155"/>
            <a:ext cx="153250" cy="193638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A79C586-C930-06B2-BABA-493AC7F98EF6}"/>
              </a:ext>
            </a:extLst>
          </p:cNvPr>
          <p:cNvCxnSpPr>
            <a:cxnSpLocks/>
          </p:cNvCxnSpPr>
          <p:nvPr/>
        </p:nvCxnSpPr>
        <p:spPr>
          <a:xfrm>
            <a:off x="5194481" y="4296036"/>
            <a:ext cx="421011" cy="331771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E00B26-24FE-8F4D-0CCC-8C7D5D132F37}"/>
              </a:ext>
            </a:extLst>
          </p:cNvPr>
          <p:cNvCxnSpPr>
            <a:cxnSpLocks/>
          </p:cNvCxnSpPr>
          <p:nvPr/>
        </p:nvCxnSpPr>
        <p:spPr>
          <a:xfrm>
            <a:off x="5404986" y="2486219"/>
            <a:ext cx="691014" cy="331771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07FCFD-8E9F-7DFF-B610-D53E7808D247}"/>
              </a:ext>
            </a:extLst>
          </p:cNvPr>
          <p:cNvCxnSpPr>
            <a:cxnSpLocks/>
          </p:cNvCxnSpPr>
          <p:nvPr/>
        </p:nvCxnSpPr>
        <p:spPr>
          <a:xfrm>
            <a:off x="6698828" y="606118"/>
            <a:ext cx="152095" cy="225367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21F3732-6FC6-7314-1B0A-00A6C237B018}"/>
              </a:ext>
            </a:extLst>
          </p:cNvPr>
          <p:cNvCxnSpPr>
            <a:cxnSpLocks/>
          </p:cNvCxnSpPr>
          <p:nvPr/>
        </p:nvCxnSpPr>
        <p:spPr>
          <a:xfrm flipH="1">
            <a:off x="7340815" y="4196636"/>
            <a:ext cx="334956" cy="0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A2AFAE-7BD4-C0F4-E653-5C2B03970B0E}"/>
              </a:ext>
            </a:extLst>
          </p:cNvPr>
          <p:cNvSpPr txBox="1"/>
          <p:nvPr/>
        </p:nvSpPr>
        <p:spPr>
          <a:xfrm rot="16200000">
            <a:off x="2273871" y="2674908"/>
            <a:ext cx="1845323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30493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4" name="enjoying-having-fun.mp4">
            <a:hlinkClick r:id="" action="ppaction://media"/>
            <a:extLst>
              <a:ext uri="{FF2B5EF4-FFF2-40B4-BE49-F238E27FC236}">
                <a16:creationId xmlns:a16="http://schemas.microsoft.com/office/drawing/2014/main" id="{379DFFF2-8522-7C5B-D795-E19C17FABE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6708" y="1934957"/>
            <a:ext cx="5168580" cy="2988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C60ED1-FB3E-F9EC-51C9-DC490F01F140}"/>
              </a:ext>
            </a:extLst>
          </p:cNvPr>
          <p:cNvSpPr txBox="1"/>
          <p:nvPr/>
        </p:nvSpPr>
        <p:spPr>
          <a:xfrm>
            <a:off x="828339" y="2969530"/>
            <a:ext cx="5267661" cy="91893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r>
              <a:rPr lang="en-US" sz="3600" b="1" dirty="0"/>
              <a:t>Some things went well</a:t>
            </a:r>
          </a:p>
        </p:txBody>
      </p:sp>
    </p:spTree>
    <p:extLst>
      <p:ext uri="{BB962C8B-B14F-4D97-AF65-F5344CB8AC3E}">
        <p14:creationId xmlns:p14="http://schemas.microsoft.com/office/powerpoint/2010/main" val="348729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38583" y="6343650"/>
            <a:ext cx="2776537" cy="269875"/>
          </a:xfrm>
        </p:spPr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E3176E1-29D1-F8DD-5AC0-8D4BCDE30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1" t="22954" b="5946"/>
          <a:stretch/>
        </p:blipFill>
        <p:spPr bwMode="auto">
          <a:xfrm>
            <a:off x="8616421" y="1366221"/>
            <a:ext cx="320886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C53E2F-1981-2CA0-28AF-36EB7966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0" y="1366221"/>
            <a:ext cx="1434897" cy="1109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5B3DE-7EF8-0E17-0227-34BFA54CA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78" y="2476086"/>
            <a:ext cx="2225339" cy="222533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C91828-D384-7FED-E8BD-29EBE4DA2047}"/>
              </a:ext>
            </a:extLst>
          </p:cNvPr>
          <p:cNvSpPr/>
          <p:nvPr/>
        </p:nvSpPr>
        <p:spPr bwMode="auto">
          <a:xfrm>
            <a:off x="689657" y="234577"/>
            <a:ext cx="903642" cy="8068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kern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FE805C-F9E9-2870-154E-B052816C5D80}"/>
              </a:ext>
            </a:extLst>
          </p:cNvPr>
          <p:cNvSpPr/>
          <p:nvPr/>
        </p:nvSpPr>
        <p:spPr bwMode="auto">
          <a:xfrm>
            <a:off x="5454108" y="234577"/>
            <a:ext cx="903642" cy="8068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kern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37886D-4B20-391E-0528-A8D795CE6BEC}"/>
              </a:ext>
            </a:extLst>
          </p:cNvPr>
          <p:cNvSpPr/>
          <p:nvPr/>
        </p:nvSpPr>
        <p:spPr bwMode="auto">
          <a:xfrm>
            <a:off x="9766738" y="234577"/>
            <a:ext cx="903642" cy="8068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kern="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12" name="Graphic 11" descr="Road with solid fill">
            <a:extLst>
              <a:ext uri="{FF2B5EF4-FFF2-40B4-BE49-F238E27FC236}">
                <a16:creationId xmlns:a16="http://schemas.microsoft.com/office/drawing/2014/main" id="{E03E6D03-0DBB-F0BA-13AF-02FDB8371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7290" y="2162925"/>
            <a:ext cx="2060538" cy="20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4A47AD2-52D5-E8EE-FC83-AD7A4C9F6FAF}"/>
              </a:ext>
            </a:extLst>
          </p:cNvPr>
          <p:cNvCxnSpPr>
            <a:cxnSpLocks/>
          </p:cNvCxnSpPr>
          <p:nvPr/>
        </p:nvCxnSpPr>
        <p:spPr>
          <a:xfrm flipV="1">
            <a:off x="3581400" y="562385"/>
            <a:ext cx="0" cy="502920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B52E14-D38B-D751-1BFF-0FA6214502E4}"/>
              </a:ext>
            </a:extLst>
          </p:cNvPr>
          <p:cNvCxnSpPr>
            <a:cxnSpLocks/>
          </p:cNvCxnSpPr>
          <p:nvPr/>
        </p:nvCxnSpPr>
        <p:spPr>
          <a:xfrm>
            <a:off x="3581400" y="5591585"/>
            <a:ext cx="5029200" cy="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02D516-AD03-2FEB-9515-A938A251BE28}"/>
              </a:ext>
            </a:extLst>
          </p:cNvPr>
          <p:cNvSpPr txBox="1"/>
          <p:nvPr/>
        </p:nvSpPr>
        <p:spPr>
          <a:xfrm>
            <a:off x="5615492" y="5744584"/>
            <a:ext cx="1376979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CDB45-ECAA-77AD-B426-F160F1F9B18A}"/>
              </a:ext>
            </a:extLst>
          </p:cNvPr>
          <p:cNvSpPr txBox="1"/>
          <p:nvPr/>
        </p:nvSpPr>
        <p:spPr>
          <a:xfrm>
            <a:off x="6015712" y="4780820"/>
            <a:ext cx="2118007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Are we going backwards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A40F0E-9AE9-BF7F-B91C-D9E4FBB02BFF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5712903" y="5293453"/>
            <a:ext cx="383097" cy="26878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1DF545F9-61E9-8DF1-9B5B-DF698CF180EE}"/>
              </a:ext>
            </a:extLst>
          </p:cNvPr>
          <p:cNvSpPr/>
          <p:nvPr/>
        </p:nvSpPr>
        <p:spPr bwMode="auto">
          <a:xfrm>
            <a:off x="3607266" y="1367406"/>
            <a:ext cx="4446165" cy="4194495"/>
          </a:xfrm>
          <a:custGeom>
            <a:avLst/>
            <a:gdLst>
              <a:gd name="connsiteX0" fmla="*/ 0 w 4446165"/>
              <a:gd name="connsiteY0" fmla="*/ 4194495 h 4194495"/>
              <a:gd name="connsiteX1" fmla="*/ 620785 w 4446165"/>
              <a:gd name="connsiteY1" fmla="*/ 3892491 h 4194495"/>
              <a:gd name="connsiteX2" fmla="*/ 1073791 w 4446165"/>
              <a:gd name="connsiteY2" fmla="*/ 3514987 h 4194495"/>
              <a:gd name="connsiteX3" fmla="*/ 1518407 w 4446165"/>
              <a:gd name="connsiteY3" fmla="*/ 2567031 h 4194495"/>
              <a:gd name="connsiteX4" fmla="*/ 1711354 w 4446165"/>
              <a:gd name="connsiteY4" fmla="*/ 3951214 h 4194495"/>
              <a:gd name="connsiteX5" fmla="*/ 2105637 w 4446165"/>
              <a:gd name="connsiteY5" fmla="*/ 3926047 h 4194495"/>
              <a:gd name="connsiteX6" fmla="*/ 2483141 w 4446165"/>
              <a:gd name="connsiteY6" fmla="*/ 2298583 h 4194495"/>
              <a:gd name="connsiteX7" fmla="*/ 2592198 w 4446165"/>
              <a:gd name="connsiteY7" fmla="*/ 2021746 h 4194495"/>
              <a:gd name="connsiteX8" fmla="*/ 2718033 w 4446165"/>
              <a:gd name="connsiteY8" fmla="*/ 1694576 h 4194495"/>
              <a:gd name="connsiteX9" fmla="*/ 3171039 w 4446165"/>
              <a:gd name="connsiteY9" fmla="*/ 3070370 h 4194495"/>
              <a:gd name="connsiteX10" fmla="*/ 3758268 w 4446165"/>
              <a:gd name="connsiteY10" fmla="*/ 1291904 h 4194495"/>
              <a:gd name="connsiteX11" fmla="*/ 3993160 w 4446165"/>
              <a:gd name="connsiteY11" fmla="*/ 629174 h 4194495"/>
              <a:gd name="connsiteX12" fmla="*/ 4144162 w 4446165"/>
              <a:gd name="connsiteY12" fmla="*/ 276836 h 4194495"/>
              <a:gd name="connsiteX13" fmla="*/ 4446165 w 4446165"/>
              <a:gd name="connsiteY13" fmla="*/ 0 h 419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46165" h="4194495">
                <a:moveTo>
                  <a:pt x="0" y="4194495"/>
                </a:moveTo>
                <a:cubicBezTo>
                  <a:pt x="220910" y="4100118"/>
                  <a:pt x="441820" y="4005742"/>
                  <a:pt x="620785" y="3892491"/>
                </a:cubicBezTo>
                <a:cubicBezTo>
                  <a:pt x="799750" y="3779240"/>
                  <a:pt x="924187" y="3735897"/>
                  <a:pt x="1073791" y="3514987"/>
                </a:cubicBezTo>
                <a:cubicBezTo>
                  <a:pt x="1223395" y="3294077"/>
                  <a:pt x="1412147" y="2494327"/>
                  <a:pt x="1518407" y="2567031"/>
                </a:cubicBezTo>
                <a:cubicBezTo>
                  <a:pt x="1624667" y="2639735"/>
                  <a:pt x="1613482" y="3724711"/>
                  <a:pt x="1711354" y="3951214"/>
                </a:cubicBezTo>
                <a:cubicBezTo>
                  <a:pt x="1809226" y="4177717"/>
                  <a:pt x="1977006" y="4201486"/>
                  <a:pt x="2105637" y="3926047"/>
                </a:cubicBezTo>
                <a:cubicBezTo>
                  <a:pt x="2234268" y="3650608"/>
                  <a:pt x="2402047" y="2615967"/>
                  <a:pt x="2483141" y="2298583"/>
                </a:cubicBezTo>
                <a:cubicBezTo>
                  <a:pt x="2564235" y="1981199"/>
                  <a:pt x="2553049" y="2122414"/>
                  <a:pt x="2592198" y="2021746"/>
                </a:cubicBezTo>
                <a:cubicBezTo>
                  <a:pt x="2631347" y="1921078"/>
                  <a:pt x="2621560" y="1519805"/>
                  <a:pt x="2718033" y="1694576"/>
                </a:cubicBezTo>
                <a:cubicBezTo>
                  <a:pt x="2814506" y="1869347"/>
                  <a:pt x="2997667" y="3137482"/>
                  <a:pt x="3171039" y="3070370"/>
                </a:cubicBezTo>
                <a:cubicBezTo>
                  <a:pt x="3344412" y="3003258"/>
                  <a:pt x="3621248" y="1698770"/>
                  <a:pt x="3758268" y="1291904"/>
                </a:cubicBezTo>
                <a:cubicBezTo>
                  <a:pt x="3895288" y="885038"/>
                  <a:pt x="3928844" y="798352"/>
                  <a:pt x="3993160" y="629174"/>
                </a:cubicBezTo>
                <a:cubicBezTo>
                  <a:pt x="4057476" y="459996"/>
                  <a:pt x="4068661" y="381698"/>
                  <a:pt x="4144162" y="276836"/>
                </a:cubicBezTo>
                <a:cubicBezTo>
                  <a:pt x="4219663" y="171974"/>
                  <a:pt x="4332914" y="85987"/>
                  <a:pt x="4446165" y="0"/>
                </a:cubicBezTo>
              </a:path>
            </a:pathLst>
          </a:custGeom>
          <a:noFill/>
          <a:ln w="38100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0E880-F2F3-7DC8-8393-AFBC9BB6DCA0}"/>
              </a:ext>
            </a:extLst>
          </p:cNvPr>
          <p:cNvSpPr txBox="1"/>
          <p:nvPr/>
        </p:nvSpPr>
        <p:spPr>
          <a:xfrm>
            <a:off x="3981250" y="2992694"/>
            <a:ext cx="2118007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Hard but fun!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0D1D90-0276-3338-367B-B8991B1E51E4}"/>
              </a:ext>
            </a:extLst>
          </p:cNvPr>
          <p:cNvCxnSpPr>
            <a:cxnSpLocks/>
          </p:cNvCxnSpPr>
          <p:nvPr/>
        </p:nvCxnSpPr>
        <p:spPr>
          <a:xfrm>
            <a:off x="4992656" y="3503926"/>
            <a:ext cx="88677" cy="385894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D908D5-3FB1-2398-D111-54873B51D59E}"/>
              </a:ext>
            </a:extLst>
          </p:cNvPr>
          <p:cNvSpPr txBox="1"/>
          <p:nvPr/>
        </p:nvSpPr>
        <p:spPr>
          <a:xfrm>
            <a:off x="5188401" y="1880588"/>
            <a:ext cx="2118007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We got this under control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5E3410-8B1C-9DE2-0E23-4523663F2CFD}"/>
              </a:ext>
            </a:extLst>
          </p:cNvPr>
          <p:cNvCxnSpPr>
            <a:cxnSpLocks/>
          </p:cNvCxnSpPr>
          <p:nvPr/>
        </p:nvCxnSpPr>
        <p:spPr>
          <a:xfrm>
            <a:off x="6202125" y="2648943"/>
            <a:ext cx="45279" cy="343751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6B9E3F-C927-7FCB-D85D-4C9B4EB86136}"/>
              </a:ext>
            </a:extLst>
          </p:cNvPr>
          <p:cNvSpPr txBox="1"/>
          <p:nvPr/>
        </p:nvSpPr>
        <p:spPr>
          <a:xfrm>
            <a:off x="7368411" y="3330704"/>
            <a:ext cx="2118007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Did we make a bad decision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5EBC2F-A793-7E16-F421-ACA3F6652846}"/>
              </a:ext>
            </a:extLst>
          </p:cNvPr>
          <p:cNvCxnSpPr>
            <a:cxnSpLocks/>
          </p:cNvCxnSpPr>
          <p:nvPr/>
        </p:nvCxnSpPr>
        <p:spPr>
          <a:xfrm flipH="1">
            <a:off x="6904139" y="4028756"/>
            <a:ext cx="464272" cy="349591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FA0F89-E481-A8F6-26EF-94908AFE2252}"/>
              </a:ext>
            </a:extLst>
          </p:cNvPr>
          <p:cNvSpPr txBox="1"/>
          <p:nvPr/>
        </p:nvSpPr>
        <p:spPr>
          <a:xfrm>
            <a:off x="5944971" y="438202"/>
            <a:ext cx="2118007" cy="60350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Feeling pretty good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802D46-262E-5430-A9E0-DA015DE2F37C}"/>
              </a:ext>
            </a:extLst>
          </p:cNvPr>
          <p:cNvCxnSpPr>
            <a:cxnSpLocks/>
          </p:cNvCxnSpPr>
          <p:nvPr/>
        </p:nvCxnSpPr>
        <p:spPr>
          <a:xfrm>
            <a:off x="7306408" y="1274134"/>
            <a:ext cx="361130" cy="230422"/>
          </a:xfrm>
          <a:prstGeom prst="straightConnector1">
            <a:avLst/>
          </a:prstGeom>
          <a:ln w="190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334A94C-4AE9-B0FB-E256-7FFAB079FFCE}"/>
              </a:ext>
            </a:extLst>
          </p:cNvPr>
          <p:cNvSpPr txBox="1"/>
          <p:nvPr/>
        </p:nvSpPr>
        <p:spPr>
          <a:xfrm rot="16200000">
            <a:off x="2428786" y="2582617"/>
            <a:ext cx="1706163" cy="59906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2000" b="1" dirty="0"/>
              <a:t>Resilience</a:t>
            </a:r>
          </a:p>
        </p:txBody>
      </p:sp>
    </p:spTree>
    <p:extLst>
      <p:ext uri="{BB962C8B-B14F-4D97-AF65-F5344CB8AC3E}">
        <p14:creationId xmlns:p14="http://schemas.microsoft.com/office/powerpoint/2010/main" val="28043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4" name="you-can-always-be-my-wingman-top-gun.mp4">
            <a:hlinkClick r:id="" action="ppaction://media"/>
            <a:extLst>
              <a:ext uri="{FF2B5EF4-FFF2-40B4-BE49-F238E27FC236}">
                <a16:creationId xmlns:a16="http://schemas.microsoft.com/office/drawing/2014/main" id="{529AFD2C-A170-B4C2-4B2F-552BBB55F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181" b="12400"/>
          <a:stretch/>
        </p:blipFill>
        <p:spPr>
          <a:xfrm>
            <a:off x="6649007" y="2210743"/>
            <a:ext cx="5230503" cy="218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B4233-D10D-59B9-3A89-65A8392D7F7C}"/>
              </a:ext>
            </a:extLst>
          </p:cNvPr>
          <p:cNvSpPr txBox="1"/>
          <p:nvPr/>
        </p:nvSpPr>
        <p:spPr>
          <a:xfrm>
            <a:off x="312490" y="2105637"/>
            <a:ext cx="6094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</a:t>
            </a:r>
            <a:r>
              <a:rPr lang="en-US" sz="2400" b="1" dirty="0"/>
              <a:t>ow do organizations enable people to learn by doing with pressing deadlines?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5B1C1-2D0D-2B0F-ACDA-C69C6AB736EA}"/>
              </a:ext>
            </a:extLst>
          </p:cNvPr>
          <p:cNvSpPr txBox="1"/>
          <p:nvPr/>
        </p:nvSpPr>
        <p:spPr>
          <a:xfrm>
            <a:off x="312490" y="330550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You support them by sitting side by side - using the new tools as they create their deliverables.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12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4DAA-9642-2BEB-F6A3-D7420C329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97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816A-0C31-2160-CF0B-B61FC417DBDA}"/>
              </a:ext>
            </a:extLst>
          </p:cNvPr>
          <p:cNvSpPr txBox="1"/>
          <p:nvPr/>
        </p:nvSpPr>
        <p:spPr>
          <a:xfrm>
            <a:off x="6095998" y="2818386"/>
            <a:ext cx="5985936" cy="89000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Lead R Enablement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EE797-426F-56A8-142D-EC5C3AF9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73" y="1653837"/>
            <a:ext cx="2751860" cy="2751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795403-A1EB-7A02-1CA1-CA655A1932AD}"/>
              </a:ext>
            </a:extLst>
          </p:cNvPr>
          <p:cNvSpPr txBox="1"/>
          <p:nvPr/>
        </p:nvSpPr>
        <p:spPr>
          <a:xfrm>
            <a:off x="6095999" y="1448004"/>
            <a:ext cx="5985936" cy="163001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Director of Data Science in GSK Biostatistics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B43A80-2582-AF60-229E-124870016CB9}"/>
              </a:ext>
            </a:extLst>
          </p:cNvPr>
          <p:cNvCxnSpPr/>
          <p:nvPr/>
        </p:nvCxnSpPr>
        <p:spPr>
          <a:xfrm>
            <a:off x="6239435" y="2818386"/>
            <a:ext cx="5701553" cy="0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77A72-A68A-F5BC-A176-6B0107340772}"/>
              </a:ext>
            </a:extLst>
          </p:cNvPr>
          <p:cNvCxnSpPr/>
          <p:nvPr/>
        </p:nvCxnSpPr>
        <p:spPr>
          <a:xfrm>
            <a:off x="6239435" y="3708395"/>
            <a:ext cx="5701553" cy="0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64597E-5C5A-FA62-E57C-25B94A4B2A0B}"/>
              </a:ext>
            </a:extLst>
          </p:cNvPr>
          <p:cNvSpPr txBox="1"/>
          <p:nvPr/>
        </p:nvSpPr>
        <p:spPr>
          <a:xfrm>
            <a:off x="6095999" y="3633395"/>
            <a:ext cx="5985936" cy="163001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Passionate about learning and teaching</a:t>
            </a:r>
          </a:p>
        </p:txBody>
      </p:sp>
    </p:spTree>
    <p:extLst>
      <p:ext uri="{BB962C8B-B14F-4D97-AF65-F5344CB8AC3E}">
        <p14:creationId xmlns:p14="http://schemas.microsoft.com/office/powerpoint/2010/main" val="393286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816A-0C31-2160-CF0B-B61FC417DBDA}"/>
              </a:ext>
            </a:extLst>
          </p:cNvPr>
          <p:cNvSpPr txBox="1"/>
          <p:nvPr/>
        </p:nvSpPr>
        <p:spPr>
          <a:xfrm>
            <a:off x="2256366" y="2656140"/>
            <a:ext cx="7679267" cy="154572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20000"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In 2020 GSK Biostatistics decided to make R a primary language for statistical reporting</a:t>
            </a:r>
          </a:p>
        </p:txBody>
      </p:sp>
    </p:spTree>
    <p:extLst>
      <p:ext uri="{BB962C8B-B14F-4D97-AF65-F5344CB8AC3E}">
        <p14:creationId xmlns:p14="http://schemas.microsoft.com/office/powerpoint/2010/main" val="252440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D972D-25FE-8AAA-4FD1-D9BA7222BAF7}"/>
              </a:ext>
            </a:extLst>
          </p:cNvPr>
          <p:cNvSpPr txBox="1"/>
          <p:nvPr/>
        </p:nvSpPr>
        <p:spPr>
          <a:xfrm>
            <a:off x="570837" y="2377009"/>
            <a:ext cx="5198165" cy="163001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7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Started training in large in person and virtual classes because that’s what we knew and how we did it last time</a:t>
            </a:r>
          </a:p>
        </p:txBody>
      </p:sp>
      <p:pic>
        <p:nvPicPr>
          <p:cNvPr id="6" name="tim-robbins-top-gun.mp4">
            <a:hlinkClick r:id="" action="ppaction://media"/>
            <a:extLst>
              <a:ext uri="{FF2B5EF4-FFF2-40B4-BE49-F238E27FC236}">
                <a16:creationId xmlns:a16="http://schemas.microsoft.com/office/drawing/2014/main" id="{D33419A1-AA9F-D97C-F0B2-B0FF5A7D8A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0.3421"/>
                </p14:media>
              </p:ext>
            </p:extLst>
          </p:nvPr>
        </p:nvPicPr>
        <p:blipFill rotWithShape="1">
          <a:blip r:embed="rId4"/>
          <a:srcRect t="12354" b="12213"/>
          <a:stretch/>
        </p:blipFill>
        <p:spPr>
          <a:xfrm>
            <a:off x="5864011" y="2004526"/>
            <a:ext cx="5597211" cy="237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8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2F645-5642-1986-CF64-FEF350E06B93}"/>
              </a:ext>
            </a:extLst>
          </p:cNvPr>
          <p:cNvSpPr/>
          <p:nvPr/>
        </p:nvSpPr>
        <p:spPr bwMode="auto">
          <a:xfrm>
            <a:off x="812801" y="2255646"/>
            <a:ext cx="2491582" cy="23467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>
                <a:solidFill>
                  <a:schemeClr val="tx1"/>
                </a:solidFill>
              </a:rPr>
              <a:t>Created large in person training initiatives and classes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27B393-33AD-8F2C-EED5-048473E441C8}"/>
              </a:ext>
            </a:extLst>
          </p:cNvPr>
          <p:cNvSpPr/>
          <p:nvPr/>
        </p:nvSpPr>
        <p:spPr bwMode="auto">
          <a:xfrm>
            <a:off x="4710510" y="2255645"/>
            <a:ext cx="2491582" cy="23467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>
                <a:solidFill>
                  <a:schemeClr val="tx1"/>
                </a:solidFill>
              </a:rPr>
              <a:t>Provided and created training documentation for study teams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3A32A2-6F3C-0BB9-6757-BB0433FCFBCD}"/>
              </a:ext>
            </a:extLst>
          </p:cNvPr>
          <p:cNvSpPr/>
          <p:nvPr/>
        </p:nvSpPr>
        <p:spPr bwMode="auto">
          <a:xfrm>
            <a:off x="8608219" y="2255644"/>
            <a:ext cx="2491582" cy="234671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1600" kern="0" dirty="0">
                <a:solidFill>
                  <a:schemeClr val="tx1"/>
                </a:solidFill>
              </a:rPr>
              <a:t>Study teams would begin to use R easily and create outputs for regulatory agencies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37FA297-25C9-5972-B754-91159181D8EC}"/>
              </a:ext>
            </a:extLst>
          </p:cNvPr>
          <p:cNvSpPr/>
          <p:nvPr/>
        </p:nvSpPr>
        <p:spPr bwMode="auto">
          <a:xfrm>
            <a:off x="3304383" y="3141854"/>
            <a:ext cx="1406127" cy="553845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0A676CF-352C-8E0E-F01D-637991D4C2CA}"/>
              </a:ext>
            </a:extLst>
          </p:cNvPr>
          <p:cNvSpPr/>
          <p:nvPr/>
        </p:nvSpPr>
        <p:spPr bwMode="auto">
          <a:xfrm>
            <a:off x="7202092" y="3152076"/>
            <a:ext cx="1406127" cy="553845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3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D972D-25FE-8AAA-4FD1-D9BA7222BAF7}"/>
              </a:ext>
            </a:extLst>
          </p:cNvPr>
          <p:cNvSpPr txBox="1"/>
          <p:nvPr/>
        </p:nvSpPr>
        <p:spPr>
          <a:xfrm>
            <a:off x="503103" y="2736670"/>
            <a:ext cx="5198165" cy="97172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600" b="1" dirty="0"/>
              <a:t>It wasn’t working</a:t>
            </a:r>
          </a:p>
        </p:txBody>
      </p:sp>
      <p:pic>
        <p:nvPicPr>
          <p:cNvPr id="4" name="top-gun-stinger.mp4">
            <a:hlinkClick r:id="" action="ppaction://media"/>
            <a:extLst>
              <a:ext uri="{FF2B5EF4-FFF2-40B4-BE49-F238E27FC236}">
                <a16:creationId xmlns:a16="http://schemas.microsoft.com/office/drawing/2014/main" id="{B82849D5-DD6F-4835-2A3E-E9767A759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8667" y="1906683"/>
            <a:ext cx="4960730" cy="23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416CA-158B-AFCB-53BB-ECE5296E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49FBC-1F4A-30E2-DEF1-CFA1090E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D972D-25FE-8AAA-4FD1-D9BA7222BAF7}"/>
              </a:ext>
            </a:extLst>
          </p:cNvPr>
          <p:cNvSpPr txBox="1"/>
          <p:nvPr/>
        </p:nvSpPr>
        <p:spPr>
          <a:xfrm>
            <a:off x="269589" y="2284406"/>
            <a:ext cx="5198165" cy="177959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sz="3200" b="1" dirty="0"/>
              <a:t>We decided to reflect on what was wrong and why adoption was so hard</a:t>
            </a:r>
          </a:p>
        </p:txBody>
      </p:sp>
      <p:pic>
        <p:nvPicPr>
          <p:cNvPr id="6" name="topgun_sad.mp4">
            <a:hlinkClick r:id="" action="ppaction://media"/>
            <a:extLst>
              <a:ext uri="{FF2B5EF4-FFF2-40B4-BE49-F238E27FC236}">
                <a16:creationId xmlns:a16="http://schemas.microsoft.com/office/drawing/2014/main" id="{68ED6D59-A49A-69F6-AEF2-5DA82D2E3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4755" y="1819271"/>
            <a:ext cx="6096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783D2F-6FB4-47AD-CB14-B2C2C488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25 September 2023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25FD8-6F6D-6C23-6A4C-018A0BA5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EE80A5-7C16-A1F2-729E-F1A92A2A9C3F}"/>
              </a:ext>
            </a:extLst>
          </p:cNvPr>
          <p:cNvCxnSpPr>
            <a:cxnSpLocks/>
          </p:cNvCxnSpPr>
          <p:nvPr/>
        </p:nvCxnSpPr>
        <p:spPr>
          <a:xfrm>
            <a:off x="2010837" y="3575225"/>
            <a:ext cx="7995468" cy="0"/>
          </a:xfrm>
          <a:prstGeom prst="line">
            <a:avLst/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EA6AFB-7789-6D59-0B37-93D34FE666AF}"/>
              </a:ext>
            </a:extLst>
          </p:cNvPr>
          <p:cNvSpPr txBox="1"/>
          <p:nvPr/>
        </p:nvSpPr>
        <p:spPr>
          <a:xfrm>
            <a:off x="2010837" y="3627031"/>
            <a:ext cx="1874803" cy="133778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R Training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279D0-045F-3298-2483-E8D12B7B2B37}"/>
              </a:ext>
            </a:extLst>
          </p:cNvPr>
          <p:cNvSpPr txBox="1"/>
          <p:nvPr/>
        </p:nvSpPr>
        <p:spPr>
          <a:xfrm>
            <a:off x="6587674" y="3750394"/>
            <a:ext cx="1874803" cy="1337782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Use R on a new Study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93AD8-2506-6D8C-66A4-7AAC293B2668}"/>
              </a:ext>
            </a:extLst>
          </p:cNvPr>
          <p:cNvSpPr txBox="1"/>
          <p:nvPr/>
        </p:nvSpPr>
        <p:spPr>
          <a:xfrm>
            <a:off x="4419502" y="1234748"/>
            <a:ext cx="2667895" cy="54989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12 - 18 Months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313957-1A72-92AF-9790-38F63F37054A}"/>
              </a:ext>
            </a:extLst>
          </p:cNvPr>
          <p:cNvSpPr txBox="1"/>
          <p:nvPr/>
        </p:nvSpPr>
        <p:spPr>
          <a:xfrm>
            <a:off x="8640402" y="1393380"/>
            <a:ext cx="2847822" cy="1337782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US" b="1" dirty="0"/>
              <a:t>Forgot everything in class and redo training on the fly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A073B3-BF60-4A9E-0439-89CA089A9682}"/>
              </a:ext>
            </a:extLst>
          </p:cNvPr>
          <p:cNvSpPr/>
          <p:nvPr/>
        </p:nvSpPr>
        <p:spPr bwMode="auto">
          <a:xfrm>
            <a:off x="2780084" y="3380242"/>
            <a:ext cx="405873" cy="3899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BD97BB-8397-E8C1-BA34-6B87D23DECF1}"/>
              </a:ext>
            </a:extLst>
          </p:cNvPr>
          <p:cNvSpPr/>
          <p:nvPr/>
        </p:nvSpPr>
        <p:spPr bwMode="auto">
          <a:xfrm>
            <a:off x="7968766" y="3380241"/>
            <a:ext cx="405873" cy="3899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5D3CFA4-C87A-1C78-6405-33E3B8258649}"/>
              </a:ext>
            </a:extLst>
          </p:cNvPr>
          <p:cNvSpPr/>
          <p:nvPr/>
        </p:nvSpPr>
        <p:spPr bwMode="auto">
          <a:xfrm>
            <a:off x="8437466" y="3380241"/>
            <a:ext cx="405873" cy="3899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US" sz="1600" kern="0" dirty="0" err="1">
              <a:solidFill>
                <a:schemeClr val="tx1"/>
              </a:solidFill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349DF3B-CA70-DE07-9E57-9C11378119A7}"/>
              </a:ext>
            </a:extLst>
          </p:cNvPr>
          <p:cNvSpPr/>
          <p:nvPr/>
        </p:nvSpPr>
        <p:spPr>
          <a:xfrm rot="16200000">
            <a:off x="5021960" y="-166716"/>
            <a:ext cx="1118066" cy="5195946"/>
          </a:xfrm>
          <a:prstGeom prst="rightBrace">
            <a:avLst>
              <a:gd name="adj1" fmla="val 8333"/>
              <a:gd name="adj2" fmla="val 49398"/>
            </a:avLst>
          </a:prstGeom>
          <a:ln w="571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9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3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SK_New_Master_16x9_PPT_May22_v.1" id="{A33C568C-6296-7444-AD04-AD2137ADBEB9}" vid="{BA268A39-2056-E541-B525-E9AFDA5B0905}"/>
    </a:ext>
  </a:extLst>
</a:theme>
</file>

<file path=ppt/theme/theme2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FBBF6E9189954BA0FDCD563682A98B" ma:contentTypeVersion="16" ma:contentTypeDescription="Create a new document." ma:contentTypeScope="" ma:versionID="1a4143a5922bdc6b3737ea9818078587">
  <xsd:schema xmlns:xsd="http://www.w3.org/2001/XMLSchema" xmlns:xs="http://www.w3.org/2001/XMLSchema" xmlns:p="http://schemas.microsoft.com/office/2006/metadata/properties" xmlns:ns2="731989eb-7121-409c-871c-8f2366272918" xmlns:ns3="a5bf85ab-5b89-45d5-812d-d881043611a5" targetNamespace="http://schemas.microsoft.com/office/2006/metadata/properties" ma:root="true" ma:fieldsID="d5969143f17593460ff451703e77bfd7" ns2:_="" ns3:_="">
    <xsd:import namespace="731989eb-7121-409c-871c-8f2366272918"/>
    <xsd:import namespace="a5bf85ab-5b89-45d5-812d-d881043611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989eb-7121-409c-871c-8f23662729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f367377-cea2-4f59-9866-8491a8f07a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bf85ab-5b89-45d5-812d-d881043611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018993d-1d16-43cf-b63c-2f328976747f}" ma:internalName="TaxCatchAll" ma:showField="CatchAllData" ma:web="a5bf85ab-5b89-45d5-812d-d881043611a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										This value indicates the number of saves or revisions. The application is responsible for updating this value after each revision.
									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1989eb-7121-409c-871c-8f2366272918">
      <Terms xmlns="http://schemas.microsoft.com/office/infopath/2007/PartnerControls"/>
    </lcf76f155ced4ddcb4097134ff3c332f>
    <TaxCatchAll xmlns="a5bf85ab-5b89-45d5-812d-d881043611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26C6-5C28-44C7-AF1C-6D797356FB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989eb-7121-409c-871c-8f2366272918"/>
    <ds:schemaRef ds:uri="a5bf85ab-5b89-45d5-812d-d881043611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FC8329-C6F9-417B-AFDE-5E22243E6E66}">
  <ds:schemaRefs>
    <ds:schemaRef ds:uri="http://purl.org/dc/terms/"/>
    <ds:schemaRef ds:uri="http://schemas.microsoft.com/office/2006/metadata/properties"/>
    <ds:schemaRef ds:uri="http://purl.org/dc/dcmitype/"/>
    <ds:schemaRef ds:uri="a5bf85ab-5b89-45d5-812d-d881043611a5"/>
    <ds:schemaRef ds:uri="http://purl.org/dc/elements/1.1/"/>
    <ds:schemaRef ds:uri="731989eb-7121-409c-871c-8f2366272918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5DA663B-0373-4C8B-B815-9005A7A002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 </Template>
  <TotalTime>8002</TotalTime>
  <Words>1092</Words>
  <Application>Microsoft Macintosh PowerPoint</Application>
  <PresentationFormat>Widescreen</PresentationFormat>
  <Paragraphs>213</Paragraphs>
  <Slides>26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Arial Nova Light</vt:lpstr>
      <vt:lpstr>GSK </vt:lpstr>
      <vt:lpstr>The Need For Speed - AccelerateR-ing R Adoption in GSK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Need For Speed - AccelerateR-ing R Adoption in GSK</dc:title>
  <dc:creator>Benjamin Arancibia</dc:creator>
  <cp:lastModifiedBy>Benjamin Arancibia</cp:lastModifiedBy>
  <cp:revision>2</cp:revision>
  <dcterms:created xsi:type="dcterms:W3CDTF">2023-08-25T12:35:33Z</dcterms:created>
  <dcterms:modified xsi:type="dcterms:W3CDTF">2023-09-25T18:53:26Z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0x010100A0FBBF6E9189954BA0FDCD563682A98B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